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74" r:id="rId22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3300"/>
    <a:srgbClr val="993300"/>
    <a:srgbClr val="990000"/>
    <a:srgbClr val="800000"/>
    <a:srgbClr val="0000FF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23" autoAdjust="0"/>
    <p:restoredTop sz="99768" autoAdjust="0"/>
  </p:normalViewPr>
  <p:slideViewPr>
    <p:cSldViewPr>
      <p:cViewPr varScale="1">
        <p:scale>
          <a:sx n="114" d="100"/>
          <a:sy n="114" d="100"/>
        </p:scale>
        <p:origin x="2040" y="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84FFD-760F-4436-B81F-29D8326DA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73A2B4-7395-4D3B-B769-103D47A9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1EC384-02E1-40F2-B293-1534B962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2056671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EC3A3-0984-47E2-8570-4DBD8A04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D74981-3B6D-4748-97D5-6EDFABF10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6809BD-0D69-40A6-8512-AEED4D6C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889476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67EF43-71E5-4BAF-A7A2-EA1C6A801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023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CC15A2-7DDC-4F5F-A8C6-9B25DD72F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73550E-2DD5-46CF-8176-AF633D72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08402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5E2191E-6BD6-4E6E-9222-F988CADFBE0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B2C7E1-227B-49F3-960E-DAE3CFE3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9426825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CC101-1426-4886-A1CA-79C253FA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C3BDD7-0D5B-4BEA-8413-21266458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AB84A2-9C21-4E4E-9CD1-55ACF012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487894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CB194-A391-46B4-B6B1-3B303651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71C8CE-08A9-4392-96B6-5FE38499B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CADEF0-70D6-4EDE-8767-8BC3A5A6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8164874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5E7E3-F800-4A44-84BD-B2659648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08005-C9B1-4D53-8E4F-E6E86869A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FBAC37-EDB8-49C8-949A-6C6221B6B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08400B-3AF8-4A4E-9312-3D1ACB30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9093201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648A5-B3DB-41B6-8907-1AE8B291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FFED7C-A509-4C52-B33D-F110403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03AE5C-078C-4B1D-826D-87C922AB5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B5FCA1-E541-4923-9620-A21669952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DA4058-0DA7-4FC3-8F96-ED6F8AA96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A11503-5914-43D1-9F22-227532A0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3208601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59267-64A4-4D0B-86F7-CA6B1BB3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55AA46-C6B8-4938-A6CA-3EB45609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940748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3B94A-0321-4B8A-BF49-D5073103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825344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B78A0-C9DF-43EC-9994-3D456EC1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DF546-BDE0-41A4-912A-E5DAF07D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C62DEA-4462-4187-B9B1-FB35E6253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187D9F-0F00-4479-BC2F-C0B1E54E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7285790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1EF0F-F5C7-426E-B615-7F49BD32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C16CFA-3AF8-4D61-9985-2D52F5E5B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E0321F-4E9E-4BDD-8C27-F63AACD5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E6234F-A83E-4068-8707-A926DE3A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1381742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>
            <a:extLst>
              <a:ext uri="{FF2B5EF4-FFF2-40B4-BE49-F238E27FC236}">
                <a16:creationId xmlns:a16="http://schemas.microsoft.com/office/drawing/2014/main" id="{EB46B232-1916-4709-B82F-4F1B6D3FE0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60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18040" r="44124" b="18735"/>
          <a:stretch>
            <a:fillRect/>
          </a:stretch>
        </p:blipFill>
        <p:spPr bwMode="auto">
          <a:xfrm>
            <a:off x="5032375" y="0"/>
            <a:ext cx="41116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0E4717C-DEBD-4D29-879F-E03ED98A9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C3EA40-9073-4FC8-B949-3C345CC050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fr-FR" altLang="fr-FR"/>
          </a:p>
        </p:txBody>
      </p:sp>
      <p:sp>
        <p:nvSpPr>
          <p:cNvPr id="1031" name="Arc 7">
            <a:extLst>
              <a:ext uri="{FF2B5EF4-FFF2-40B4-BE49-F238E27FC236}">
                <a16:creationId xmlns:a16="http://schemas.microsoft.com/office/drawing/2014/main" id="{3AE83CD6-3EB1-4395-957C-041399A08298}"/>
              </a:ext>
            </a:extLst>
          </p:cNvPr>
          <p:cNvSpPr>
            <a:spLocks/>
          </p:cNvSpPr>
          <p:nvPr userDrawn="1"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rgbClr val="94A5A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" name="WordArt 8">
            <a:extLst>
              <a:ext uri="{FF2B5EF4-FFF2-40B4-BE49-F238E27FC236}">
                <a16:creationId xmlns:a16="http://schemas.microsoft.com/office/drawing/2014/main" id="{DF53DE07-834B-414A-930A-4CCB4F0B7D07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2057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4A5AD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Synthèse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8D96F91-BACC-463F-9F95-605A120033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6553200"/>
            <a:ext cx="2209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0" rIns="0" bIns="0"/>
          <a:lstStyle>
            <a:lvl1pPr marL="342900" indent="-342900" algn="l">
              <a:spcBef>
                <a:spcPct val="20000"/>
              </a:spcBef>
              <a:defRPr sz="1600">
                <a:solidFill>
                  <a:srgbClr val="C0C0C0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0" dirty="0"/>
              <a:t>Lycée Éon Tonnerre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 kern="12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>
            <a:extLst>
              <a:ext uri="{FF2B5EF4-FFF2-40B4-BE49-F238E27FC236}">
                <a16:creationId xmlns:a16="http://schemas.microsoft.com/office/drawing/2014/main" id="{77D8821B-246E-4EBD-B1E4-2E7CB34D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41149" name="Rectangle 189">
            <a:extLst>
              <a:ext uri="{FF2B5EF4-FFF2-40B4-BE49-F238E27FC236}">
                <a16:creationId xmlns:a16="http://schemas.microsoft.com/office/drawing/2014/main" id="{D55629CC-4493-461F-9429-A9E9F95DA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dirty="0">
                <a:solidFill>
                  <a:srgbClr val="5A6D76"/>
                </a:solidFill>
                <a:cs typeface="Times New Roman" panose="02020603050405020304" pitchFamily="18" charset="0"/>
              </a:rPr>
              <a:t>Fiches utiles à ce cours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A33994-C483-4C15-9BB9-42DAC5C6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0" t="19386" r="50000" b="8186"/>
          <a:stretch/>
        </p:blipFill>
        <p:spPr>
          <a:xfrm rot="19645495">
            <a:off x="904320" y="2073870"/>
            <a:ext cx="2649945" cy="37252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0FB0AA-3F96-4BAC-8C21-12A93AA91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0" t="19386" r="50000" b="8186"/>
          <a:stretch/>
        </p:blipFill>
        <p:spPr>
          <a:xfrm rot="20555226">
            <a:off x="2105480" y="2089181"/>
            <a:ext cx="2649945" cy="37252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9786C39-8A7B-43EA-BF4F-844CB8704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20" t="19386" r="50000" b="8186"/>
          <a:stretch/>
        </p:blipFill>
        <p:spPr>
          <a:xfrm rot="21176680">
            <a:off x="4658978" y="2195060"/>
            <a:ext cx="2649946" cy="37252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CFB589-E9B5-4444-8B0B-50F9EB29ED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20" t="19386" r="50000" b="8186"/>
          <a:stretch/>
        </p:blipFill>
        <p:spPr>
          <a:xfrm>
            <a:off x="6336069" y="2980314"/>
            <a:ext cx="2649947" cy="37252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0" name="Text Box 12">
            <a:extLst>
              <a:ext uri="{FF2B5EF4-FFF2-40B4-BE49-F238E27FC236}">
                <a16:creationId xmlns:a16="http://schemas.microsoft.com/office/drawing/2014/main" id="{97CADA83-C66F-407D-9BB9-E9DBCD53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038" y="4427530"/>
            <a:ext cx="1958655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b="0" dirty="0">
                <a:cs typeface="Times New Roman" panose="02020603050405020304" pitchFamily="18" charset="0"/>
              </a:rPr>
              <a:t>Fiches en rapport direct</a:t>
            </a:r>
            <a:endParaRPr lang="fr-FR" altLang="fr-FR" sz="2000" b="0" dirty="0"/>
          </a:p>
        </p:txBody>
      </p:sp>
      <p:sp>
        <p:nvSpPr>
          <p:cNvPr id="59" name="Text Box 12">
            <a:extLst>
              <a:ext uri="{FF2B5EF4-FFF2-40B4-BE49-F238E27FC236}">
                <a16:creationId xmlns:a16="http://schemas.microsoft.com/office/drawing/2014/main" id="{228A2745-3AA3-4AAC-9092-9C5D37B0F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26" y="3429000"/>
            <a:ext cx="199774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b="0" dirty="0">
                <a:cs typeface="Times New Roman" panose="02020603050405020304" pitchFamily="18" charset="0"/>
              </a:rPr>
              <a:t>Fiches à lire avant</a:t>
            </a:r>
            <a:endParaRPr lang="fr-FR" alt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38343955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4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75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7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9" grpId="0" autoUpdateAnimBg="0"/>
      <p:bldP spid="60" grpId="0" animBg="1" autoUpdateAnimBg="0"/>
      <p:bldP spid="5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882E648A-28B9-423E-BBEE-CB2F9E6C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143000"/>
            <a:ext cx="906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3200">
                <a:cs typeface="Times New Roman" panose="02020603050405020304" pitchFamily="18" charset="0"/>
              </a:rPr>
              <a:t>Propriétés du matériaux :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C57DC39-0F6D-4DAB-992D-1C53FA28A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93339E76-424A-4FBC-A5BD-F707EBD49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dirty="0">
                <a:solidFill>
                  <a:srgbClr val="5A6D76"/>
                </a:solidFill>
                <a:cs typeface="Times New Roman" panose="02020603050405020304" pitchFamily="18" charset="0"/>
              </a:rPr>
              <a:t>Hypothèses de travail en R D M</a:t>
            </a:r>
          </a:p>
        </p:txBody>
      </p:sp>
      <p:sp>
        <p:nvSpPr>
          <p:cNvPr id="61455" name="Text Box 15">
            <a:extLst>
              <a:ext uri="{FF2B5EF4-FFF2-40B4-BE49-F238E27FC236}">
                <a16:creationId xmlns:a16="http://schemas.microsoft.com/office/drawing/2014/main" id="{A7A7E545-B107-4F64-AE41-59556350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242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61469" name="Text Box 29">
            <a:extLst>
              <a:ext uri="{FF2B5EF4-FFF2-40B4-BE49-F238E27FC236}">
                <a16:creationId xmlns:a16="http://schemas.microsoft.com/office/drawing/2014/main" id="{3E069475-F785-43C3-AAEE-4526E0F85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16100"/>
            <a:ext cx="906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Le matériau doit être :</a:t>
            </a:r>
          </a:p>
        </p:txBody>
      </p:sp>
      <p:sp>
        <p:nvSpPr>
          <p:cNvPr id="61499" name="Text Box 59">
            <a:extLst>
              <a:ext uri="{FF2B5EF4-FFF2-40B4-BE49-F238E27FC236}">
                <a16:creationId xmlns:a16="http://schemas.microsoft.com/office/drawing/2014/main" id="{30AA0231-1DB2-4849-A679-F361121E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09800"/>
            <a:ext cx="5410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/>
              <a:t>Homogène :</a:t>
            </a:r>
          </a:p>
          <a:p>
            <a:pPr algn="just"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Aucun vide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de matière n'est présent dans la poutre.</a:t>
            </a:r>
            <a:r>
              <a:rPr lang="fr-FR" altLang="fr-FR" sz="2000" b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500" name="Text Box 60">
            <a:extLst>
              <a:ext uri="{FF2B5EF4-FFF2-40B4-BE49-F238E27FC236}">
                <a16:creationId xmlns:a16="http://schemas.microsoft.com/office/drawing/2014/main" id="{4A8CB953-FEDB-466E-AE20-D1E7C8F68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89413"/>
            <a:ext cx="5486400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/>
              <a:t>Isotrope :</a:t>
            </a:r>
          </a:p>
          <a:p>
            <a:pPr algn="just">
              <a:spcBef>
                <a:spcPct val="5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Les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réactions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du matériau sont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identiques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dans toutes les directions. </a:t>
            </a:r>
          </a:p>
        </p:txBody>
      </p:sp>
      <p:sp>
        <p:nvSpPr>
          <p:cNvPr id="61501" name="Text Box 61">
            <a:extLst>
              <a:ext uri="{FF2B5EF4-FFF2-40B4-BE49-F238E27FC236}">
                <a16:creationId xmlns:a16="http://schemas.microsoft.com/office/drawing/2014/main" id="{8C01573C-4BB4-4871-BC8E-385B5DE0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4" grpId="0" autoUpdateAnimBg="0"/>
      <p:bldP spid="61455" grpId="0" animBg="1" autoUpdateAnimBg="0"/>
      <p:bldP spid="61469" grpId="0" autoUpdateAnimBg="0"/>
      <p:bldP spid="61499" grpId="0" autoUpdateAnimBg="0"/>
      <p:bldP spid="61500" grpId="0" autoUpdateAnimBg="0"/>
      <p:bldP spid="6150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00D7F6A1-75A0-4D1E-8D86-DAC170F20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143000"/>
            <a:ext cx="28066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3200" dirty="0">
                <a:cs typeface="Times New Roman" panose="02020603050405020304" pitchFamily="18" charset="0"/>
              </a:rPr>
              <a:t>Propriétés de la géométrie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E99BA7D-28F0-4603-8B0C-FCC58D9D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98BED68-0004-4EFF-80CB-7CC22E141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Hypothèses de travail en R D M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A929181C-D66A-4E06-8054-4AEAC4EA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64025"/>
            <a:ext cx="906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 dirty="0">
                <a:cs typeface="Times New Roman" panose="02020603050405020304" pitchFamily="18" charset="0"/>
              </a:rPr>
              <a:t>Le solide doit :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7BB6D529-49D0-4C96-9CC6-EF3C1B51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2848342"/>
            <a:ext cx="44116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dirty="0"/>
              <a:t>Avoir un plan de symétrie</a:t>
            </a:r>
            <a:endParaRPr lang="fr-FR" altLang="fr-FR" sz="2800" b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E774DF29-46A0-4CDE-AF21-C04D3B089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8962"/>
            <a:ext cx="8534400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571500" indent="-571500"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/>
              <a:t>Être une poutre</a:t>
            </a:r>
            <a:endParaRPr lang="fr-FR" altLang="fr-FR" sz="2800" b="0"/>
          </a:p>
          <a:p>
            <a:pPr>
              <a:spcBef>
                <a:spcPct val="50000"/>
              </a:spcBef>
            </a:pPr>
            <a:r>
              <a:rPr lang="fr-FR" altLang="fr-FR" sz="2800" b="0"/>
              <a:t>Avec :</a:t>
            </a:r>
          </a:p>
          <a:p>
            <a:pPr>
              <a:spcBef>
                <a:spcPct val="5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	une </a:t>
            </a:r>
            <a:r>
              <a:rPr lang="fr-FR" altLang="fr-FR" sz="2800">
                <a:solidFill>
                  <a:srgbClr val="0000FF"/>
                </a:solidFill>
                <a:cs typeface="Times New Roman" panose="02020603050405020304" pitchFamily="18" charset="0"/>
              </a:rPr>
              <a:t>fibre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800">
                <a:solidFill>
                  <a:srgbClr val="0000FF"/>
                </a:solidFill>
                <a:cs typeface="Times New Roman" panose="02020603050405020304" pitchFamily="18" charset="0"/>
              </a:rPr>
              <a:t>neutre</a:t>
            </a:r>
          </a:p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une proportion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 L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ongueur /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iamètre importante</a:t>
            </a:r>
          </a:p>
          <a:p>
            <a:pPr>
              <a:spcBef>
                <a:spcPct val="5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	Des sections droites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toujours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à la fibre neutre</a:t>
            </a:r>
            <a:endParaRPr lang="fr-FR" altLang="fr-FR" sz="2000" b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2473" name="Text Box 9">
            <a:extLst>
              <a:ext uri="{FF2B5EF4-FFF2-40B4-BE49-F238E27FC236}">
                <a16:creationId xmlns:a16="http://schemas.microsoft.com/office/drawing/2014/main" id="{59A3BC89-0002-48C0-8DEB-3150DCAD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3477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 dirty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 dirty="0">
              <a:solidFill>
                <a:srgbClr val="CC0000"/>
              </a:solidFill>
            </a:endParaRPr>
          </a:p>
        </p:txBody>
      </p:sp>
      <p:grpSp>
        <p:nvGrpSpPr>
          <p:cNvPr id="62540" name="Group 76">
            <a:extLst>
              <a:ext uri="{FF2B5EF4-FFF2-40B4-BE49-F238E27FC236}">
                <a16:creationId xmlns:a16="http://schemas.microsoft.com/office/drawing/2014/main" id="{306FC5FC-BE23-41AE-ABB4-04024E384E85}"/>
              </a:ext>
            </a:extLst>
          </p:cNvPr>
          <p:cNvGrpSpPr>
            <a:grpSpLocks/>
          </p:cNvGrpSpPr>
          <p:nvPr/>
        </p:nvGrpSpPr>
        <p:grpSpPr bwMode="auto">
          <a:xfrm>
            <a:off x="4689475" y="1350963"/>
            <a:ext cx="4302125" cy="3449637"/>
            <a:chOff x="2928" y="851"/>
            <a:chExt cx="2710" cy="2173"/>
          </a:xfrm>
        </p:grpSpPr>
        <p:sp>
          <p:nvSpPr>
            <p:cNvPr id="62475" name="Rectangle 11">
              <a:extLst>
                <a:ext uri="{FF2B5EF4-FFF2-40B4-BE49-F238E27FC236}">
                  <a16:creationId xmlns:a16="http://schemas.microsoft.com/office/drawing/2014/main" id="{2E0AD7F5-99FD-447B-9BD7-DCA59E5F2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864"/>
              <a:ext cx="2710" cy="216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62476" name="Group 12">
              <a:extLst>
                <a:ext uri="{FF2B5EF4-FFF2-40B4-BE49-F238E27FC236}">
                  <a16:creationId xmlns:a16="http://schemas.microsoft.com/office/drawing/2014/main" id="{44929E3E-614E-4B35-8788-F314B0B41A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4" y="868"/>
              <a:ext cx="1536" cy="122"/>
              <a:chOff x="2016" y="1488"/>
              <a:chExt cx="1320" cy="108"/>
            </a:xfrm>
          </p:grpSpPr>
          <p:pic>
            <p:nvPicPr>
              <p:cNvPr id="62477" name="Picture 13">
                <a:extLst>
                  <a:ext uri="{FF2B5EF4-FFF2-40B4-BE49-F238E27FC236}">
                    <a16:creationId xmlns:a16="http://schemas.microsoft.com/office/drawing/2014/main" id="{B97FD053-29FA-4FE6-9B87-E00840508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78" name="Picture 14">
                <a:extLst>
                  <a:ext uri="{FF2B5EF4-FFF2-40B4-BE49-F238E27FC236}">
                    <a16:creationId xmlns:a16="http://schemas.microsoft.com/office/drawing/2014/main" id="{ED439474-0A17-4DBD-AB11-2DB3E2657D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479" name="Group 15">
              <a:extLst>
                <a:ext uri="{FF2B5EF4-FFF2-40B4-BE49-F238E27FC236}">
                  <a16:creationId xmlns:a16="http://schemas.microsoft.com/office/drawing/2014/main" id="{D8B60475-C063-4F16-B510-258A979BC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2897"/>
              <a:ext cx="1302" cy="122"/>
              <a:chOff x="3312" y="3456"/>
              <a:chExt cx="1440" cy="108"/>
            </a:xfrm>
          </p:grpSpPr>
          <p:pic>
            <p:nvPicPr>
              <p:cNvPr id="62480" name="Picture 16">
                <a:extLst>
                  <a:ext uri="{FF2B5EF4-FFF2-40B4-BE49-F238E27FC236}">
                    <a16:creationId xmlns:a16="http://schemas.microsoft.com/office/drawing/2014/main" id="{BDC7D6D8-807B-4AD3-9745-5DCF642626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81" name="Picture 17">
                <a:extLst>
                  <a:ext uri="{FF2B5EF4-FFF2-40B4-BE49-F238E27FC236}">
                    <a16:creationId xmlns:a16="http://schemas.microsoft.com/office/drawing/2014/main" id="{FD8FDF02-F77E-48C8-9DC1-FAE2B98D1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482" name="Text Box 18">
              <a:extLst>
                <a:ext uri="{FF2B5EF4-FFF2-40B4-BE49-F238E27FC236}">
                  <a16:creationId xmlns:a16="http://schemas.microsoft.com/office/drawing/2014/main" id="{6756D6B5-52A6-4D23-A9D5-DDB312D90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851"/>
              <a:ext cx="86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Propriétés du solide</a:t>
              </a:r>
            </a:p>
          </p:txBody>
        </p:sp>
        <p:sp>
          <p:nvSpPr>
            <p:cNvPr id="62483" name="Text Box 19">
              <a:extLst>
                <a:ext uri="{FF2B5EF4-FFF2-40B4-BE49-F238E27FC236}">
                  <a16:creationId xmlns:a16="http://schemas.microsoft.com/office/drawing/2014/main" id="{99071A9C-7B12-4B57-9688-5347C698A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875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4</a:t>
              </a:r>
            </a:p>
          </p:txBody>
        </p:sp>
      </p:grpSp>
      <p:pic>
        <p:nvPicPr>
          <p:cNvPr id="62512" name="Picture 48">
            <a:extLst>
              <a:ext uri="{FF2B5EF4-FFF2-40B4-BE49-F238E27FC236}">
                <a16:creationId xmlns:a16="http://schemas.microsoft.com/office/drawing/2014/main" id="{AF653093-2997-4874-96F4-76BA6861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495550"/>
            <a:ext cx="330993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15" name="Oval 51">
            <a:extLst>
              <a:ext uri="{FF2B5EF4-FFF2-40B4-BE49-F238E27FC236}">
                <a16:creationId xmlns:a16="http://schemas.microsoft.com/office/drawing/2014/main" id="{19AEC734-B993-40AB-82C0-6B39AB21F080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5646738" y="2563813"/>
            <a:ext cx="177800" cy="76200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16" name="Oval 52">
            <a:extLst>
              <a:ext uri="{FF2B5EF4-FFF2-40B4-BE49-F238E27FC236}">
                <a16:creationId xmlns:a16="http://schemas.microsoft.com/office/drawing/2014/main" id="{8097803A-DC52-44DE-86E0-7E1AFE172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5" y="2913063"/>
            <a:ext cx="36513" cy="365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17" name="Oval 53">
            <a:extLst>
              <a:ext uri="{FF2B5EF4-FFF2-40B4-BE49-F238E27FC236}">
                <a16:creationId xmlns:a16="http://schemas.microsoft.com/office/drawing/2014/main" id="{0E37150F-D3CF-4664-A654-6AA83575C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2928938"/>
            <a:ext cx="36512" cy="365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18" name="Oval 54">
            <a:extLst>
              <a:ext uri="{FF2B5EF4-FFF2-40B4-BE49-F238E27FC236}">
                <a16:creationId xmlns:a16="http://schemas.microsoft.com/office/drawing/2014/main" id="{9C66FECE-0070-4212-9C18-959BDE1A0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2946400"/>
            <a:ext cx="36512" cy="365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19" name="Oval 55">
            <a:extLst>
              <a:ext uri="{FF2B5EF4-FFF2-40B4-BE49-F238E27FC236}">
                <a16:creationId xmlns:a16="http://schemas.microsoft.com/office/drawing/2014/main" id="{C2393A0D-B45F-45CC-9BFA-2C342192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3011488"/>
            <a:ext cx="36513" cy="365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0" name="Oval 56">
            <a:extLst>
              <a:ext uri="{FF2B5EF4-FFF2-40B4-BE49-F238E27FC236}">
                <a16:creationId xmlns:a16="http://schemas.microsoft.com/office/drawing/2014/main" id="{45A550E0-8A5E-4DB7-92D7-639551CFA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3043238"/>
            <a:ext cx="36512" cy="365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1" name="Oval 57">
            <a:extLst>
              <a:ext uri="{FF2B5EF4-FFF2-40B4-BE49-F238E27FC236}">
                <a16:creationId xmlns:a16="http://schemas.microsoft.com/office/drawing/2014/main" id="{AABD3863-6C49-4D11-8E05-CEB171049BFF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5892800" y="2579688"/>
            <a:ext cx="177800" cy="76200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2" name="Oval 58">
            <a:extLst>
              <a:ext uri="{FF2B5EF4-FFF2-40B4-BE49-F238E27FC236}">
                <a16:creationId xmlns:a16="http://schemas.microsoft.com/office/drawing/2014/main" id="{E1698A61-9729-499C-9A38-41DA544D76D3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6130925" y="2598738"/>
            <a:ext cx="177800" cy="76200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3" name="Oval 59">
            <a:extLst>
              <a:ext uri="{FF2B5EF4-FFF2-40B4-BE49-F238E27FC236}">
                <a16:creationId xmlns:a16="http://schemas.microsoft.com/office/drawing/2014/main" id="{5C55825D-4C4F-47EF-9A75-01C636BB824F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6931025" y="2649538"/>
            <a:ext cx="177800" cy="76200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4" name="Oval 60">
            <a:extLst>
              <a:ext uri="{FF2B5EF4-FFF2-40B4-BE49-F238E27FC236}">
                <a16:creationId xmlns:a16="http://schemas.microsoft.com/office/drawing/2014/main" id="{7B50F9CB-678C-49D1-B8AC-4B9C531BF420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7351713" y="2692400"/>
            <a:ext cx="177800" cy="76200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5" name="Oval 61">
            <a:extLst>
              <a:ext uri="{FF2B5EF4-FFF2-40B4-BE49-F238E27FC236}">
                <a16:creationId xmlns:a16="http://schemas.microsoft.com/office/drawing/2014/main" id="{6B508D8D-E4DC-4B38-B51E-902454741B64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5467350" y="2644775"/>
            <a:ext cx="125413" cy="57785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6" name="Oval 62">
            <a:extLst>
              <a:ext uri="{FF2B5EF4-FFF2-40B4-BE49-F238E27FC236}">
                <a16:creationId xmlns:a16="http://schemas.microsoft.com/office/drawing/2014/main" id="{EF215B3B-332D-48D9-94E5-E7592E0F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8956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7" name="Oval 63">
            <a:extLst>
              <a:ext uri="{FF2B5EF4-FFF2-40B4-BE49-F238E27FC236}">
                <a16:creationId xmlns:a16="http://schemas.microsoft.com/office/drawing/2014/main" id="{46531870-B7FD-427C-8A3C-16F64DACF9A6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7858125" y="2811463"/>
            <a:ext cx="125413" cy="57785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28" name="Oval 64">
            <a:extLst>
              <a:ext uri="{FF2B5EF4-FFF2-40B4-BE49-F238E27FC236}">
                <a16:creationId xmlns:a16="http://schemas.microsoft.com/office/drawing/2014/main" id="{AE6E7DB5-4396-4983-A9CE-91D9E2A6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30734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fr-FR"/>
          </a:p>
        </p:txBody>
      </p:sp>
      <p:grpSp>
        <p:nvGrpSpPr>
          <p:cNvPr id="62531" name="Group 67">
            <a:extLst>
              <a:ext uri="{FF2B5EF4-FFF2-40B4-BE49-F238E27FC236}">
                <a16:creationId xmlns:a16="http://schemas.microsoft.com/office/drawing/2014/main" id="{E5E1ECC4-47A6-4E18-B054-397C467C0EB0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1828800"/>
            <a:ext cx="3144837" cy="560388"/>
            <a:chOff x="2404" y="1346"/>
            <a:chExt cx="1981" cy="353"/>
          </a:xfrm>
        </p:grpSpPr>
        <p:sp>
          <p:nvSpPr>
            <p:cNvPr id="62532" name="Line 68">
              <a:extLst>
                <a:ext uri="{FF2B5EF4-FFF2-40B4-BE49-F238E27FC236}">
                  <a16:creationId xmlns:a16="http://schemas.microsoft.com/office/drawing/2014/main" id="{55265340-2AFA-4FFC-B389-77334F07A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1558"/>
              <a:ext cx="1981" cy="14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62533" name="Text Box 69">
              <a:extLst>
                <a:ext uri="{FF2B5EF4-FFF2-40B4-BE49-F238E27FC236}">
                  <a16:creationId xmlns:a16="http://schemas.microsoft.com/office/drawing/2014/main" id="{CB68777E-00FB-49AC-9B2F-D8CF0F499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1346"/>
              <a:ext cx="273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2000"/>
                <a:t>L</a:t>
              </a:r>
            </a:p>
          </p:txBody>
        </p:sp>
      </p:grpSp>
      <p:grpSp>
        <p:nvGrpSpPr>
          <p:cNvPr id="62534" name="Group 70">
            <a:extLst>
              <a:ext uri="{FF2B5EF4-FFF2-40B4-BE49-F238E27FC236}">
                <a16:creationId xmlns:a16="http://schemas.microsoft.com/office/drawing/2014/main" id="{B219D00B-C8CE-4A6D-988B-83DEC85EE1A4}"/>
              </a:ext>
            </a:extLst>
          </p:cNvPr>
          <p:cNvGrpSpPr>
            <a:grpSpLocks/>
          </p:cNvGrpSpPr>
          <p:nvPr/>
        </p:nvGrpSpPr>
        <p:grpSpPr bwMode="auto">
          <a:xfrm>
            <a:off x="8482013" y="2819400"/>
            <a:ext cx="433387" cy="1192213"/>
            <a:chOff x="4352" y="1857"/>
            <a:chExt cx="273" cy="751"/>
          </a:xfrm>
        </p:grpSpPr>
        <p:sp>
          <p:nvSpPr>
            <p:cNvPr id="62535" name="Line 71">
              <a:extLst>
                <a:ext uri="{FF2B5EF4-FFF2-40B4-BE49-F238E27FC236}">
                  <a16:creationId xmlns:a16="http://schemas.microsoft.com/office/drawing/2014/main" id="{B329ECC7-4CAB-4A88-9180-DCEF7F7450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66" y="2080"/>
              <a:ext cx="479" cy="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62536" name="Text Box 72">
              <a:extLst>
                <a:ext uri="{FF2B5EF4-FFF2-40B4-BE49-F238E27FC236}">
                  <a16:creationId xmlns:a16="http://schemas.microsoft.com/office/drawing/2014/main" id="{4F03C30B-39B0-4E2F-9835-E1AAFF5CD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352"/>
              <a:ext cx="273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2000"/>
                <a:t>d</a:t>
              </a:r>
            </a:p>
          </p:txBody>
        </p:sp>
      </p:grpSp>
      <p:sp>
        <p:nvSpPr>
          <p:cNvPr id="62539" name="Rectangle 75">
            <a:extLst>
              <a:ext uri="{FF2B5EF4-FFF2-40B4-BE49-F238E27FC236}">
                <a16:creationId xmlns:a16="http://schemas.microsoft.com/office/drawing/2014/main" id="{75457650-B1EA-459C-9061-97511B7B3AFB}"/>
              </a:ext>
            </a:extLst>
          </p:cNvPr>
          <p:cNvSpPr>
            <a:spLocks noChangeArrowheads="1"/>
          </p:cNvSpPr>
          <p:nvPr/>
        </p:nvSpPr>
        <p:spPr bwMode="auto">
          <a:xfrm rot="228524">
            <a:off x="7038975" y="2762250"/>
            <a:ext cx="200025" cy="2571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2541" name="Text Box 77">
            <a:extLst>
              <a:ext uri="{FF2B5EF4-FFF2-40B4-BE49-F238E27FC236}">
                <a16:creationId xmlns:a16="http://schemas.microsoft.com/office/drawing/2014/main" id="{AF6B0678-68B9-4C82-99EF-EA655277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2057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62542" name="Text Box 78">
            <a:extLst>
              <a:ext uri="{FF2B5EF4-FFF2-40B4-BE49-F238E27FC236}">
                <a16:creationId xmlns:a16="http://schemas.microsoft.com/office/drawing/2014/main" id="{6CA28425-A87E-4C1C-BEA9-39F67C5C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0637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62513" name="Line 49">
            <a:extLst>
              <a:ext uri="{FF2B5EF4-FFF2-40B4-BE49-F238E27FC236}">
                <a16:creationId xmlns:a16="http://schemas.microsoft.com/office/drawing/2014/main" id="{59BB60D3-EEBF-4AE0-8802-DF1859E5C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5738" y="2892425"/>
            <a:ext cx="3040062" cy="2190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endParaRPr lang="fr-FR"/>
          </a:p>
        </p:txBody>
      </p:sp>
      <p:sp>
        <p:nvSpPr>
          <p:cNvPr id="62543" name="AutoShape 79">
            <a:extLst>
              <a:ext uri="{FF2B5EF4-FFF2-40B4-BE49-F238E27FC236}">
                <a16:creationId xmlns:a16="http://schemas.microsoft.com/office/drawing/2014/main" id="{7981EAD6-0783-4BF0-B72F-BD3B96E12D5D}"/>
              </a:ext>
            </a:extLst>
          </p:cNvPr>
          <p:cNvSpPr>
            <a:spLocks noChangeArrowheads="1"/>
          </p:cNvSpPr>
          <p:nvPr/>
        </p:nvSpPr>
        <p:spPr bwMode="auto">
          <a:xfrm rot="5664218">
            <a:off x="6258719" y="1332707"/>
            <a:ext cx="992187" cy="3352800"/>
          </a:xfrm>
          <a:prstGeom prst="parallelogram">
            <a:avLst>
              <a:gd name="adj" fmla="val 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62538" name="AutoShape 74">
            <a:extLst>
              <a:ext uri="{FF2B5EF4-FFF2-40B4-BE49-F238E27FC236}">
                <a16:creationId xmlns:a16="http://schemas.microsoft.com/office/drawing/2014/main" id="{9D1426BF-7E97-4766-8463-6F6816345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60788"/>
            <a:ext cx="1504950" cy="296862"/>
          </a:xfrm>
          <a:prstGeom prst="wedgeRectCallout">
            <a:avLst>
              <a:gd name="adj1" fmla="val 68458"/>
              <a:gd name="adj2" fmla="val -228074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Section droite</a:t>
            </a:r>
          </a:p>
        </p:txBody>
      </p:sp>
      <p:sp>
        <p:nvSpPr>
          <p:cNvPr id="62514" name="AutoShape 50">
            <a:extLst>
              <a:ext uri="{FF2B5EF4-FFF2-40B4-BE49-F238E27FC236}">
                <a16:creationId xmlns:a16="http://schemas.microsoft.com/office/drawing/2014/main" id="{8CF16F30-83B2-48C4-9C55-80D0605AB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760788"/>
            <a:ext cx="1231900" cy="296862"/>
          </a:xfrm>
          <a:prstGeom prst="wedgeRectCallout">
            <a:avLst>
              <a:gd name="adj1" fmla="val 15593"/>
              <a:gd name="adj2" fmla="val -276736"/>
            </a:avLst>
          </a:prstGeom>
          <a:solidFill>
            <a:srgbClr val="FFFFFF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>
                <a:solidFill>
                  <a:srgbClr val="0000FF"/>
                </a:solidFill>
              </a:rPr>
              <a:t>Fibre neutre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2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25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72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3" dur="500"/>
                                        <p:tgtEl>
                                          <p:spTgt spid="6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70" grpId="0" autoUpdateAnimBg="0"/>
      <p:bldP spid="62471" grpId="0" autoUpdateAnimBg="0"/>
      <p:bldP spid="62472" grpId="0" build="p" autoUpdateAnimBg="0"/>
      <p:bldP spid="62473" grpId="0" animBg="1" autoUpdateAnimBg="0"/>
      <p:bldP spid="62541" grpId="0" animBg="1" autoUpdateAnimBg="0"/>
      <p:bldP spid="62542" grpId="0" animBg="1" autoUpdateAnimBg="0"/>
      <p:bldP spid="62538" grpId="0" animBg="1" autoUpdateAnimBg="0"/>
      <p:bldP spid="6251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8FDA03DA-6ED4-4236-A04C-243B067F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143000"/>
            <a:ext cx="906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3200">
                <a:cs typeface="Times New Roman" panose="02020603050405020304" pitchFamily="18" charset="0"/>
              </a:rPr>
              <a:t>Propriétés du solide :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05C1159-0ED8-4FBE-9578-264663CF7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F4EAB5E8-BC67-4267-AF7B-DA62655F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Hypothèses de travail en R D M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22FADAC0-58B1-42EB-9903-0E871A50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89125"/>
            <a:ext cx="906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Les déformations doivent :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EF4A32E0-C3EA-4B4E-ABC5-A7445416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411480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être faibles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par rapport aux dimensions du solide.</a:t>
            </a:r>
          </a:p>
          <a:p>
            <a:pPr algn="just">
              <a:spcBef>
                <a:spcPct val="5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Les actions mécaniques conservent donc leur position et direction avant et après déformation.</a:t>
            </a:r>
            <a:endParaRPr lang="fr-FR" altLang="fr-FR" sz="2800"/>
          </a:p>
        </p:txBody>
      </p:sp>
      <p:grpSp>
        <p:nvGrpSpPr>
          <p:cNvPr id="63497" name="Group 9">
            <a:extLst>
              <a:ext uri="{FF2B5EF4-FFF2-40B4-BE49-F238E27FC236}">
                <a16:creationId xmlns:a16="http://schemas.microsoft.com/office/drawing/2014/main" id="{411A2CAA-C6B8-4F1D-801D-72307E2CBCB0}"/>
              </a:ext>
            </a:extLst>
          </p:cNvPr>
          <p:cNvGrpSpPr>
            <a:grpSpLocks/>
          </p:cNvGrpSpPr>
          <p:nvPr/>
        </p:nvGrpSpPr>
        <p:grpSpPr bwMode="auto">
          <a:xfrm>
            <a:off x="4689475" y="1350963"/>
            <a:ext cx="4302125" cy="3449637"/>
            <a:chOff x="2928" y="851"/>
            <a:chExt cx="2710" cy="2173"/>
          </a:xfrm>
        </p:grpSpPr>
        <p:sp>
          <p:nvSpPr>
            <p:cNvPr id="63498" name="Rectangle 10">
              <a:extLst>
                <a:ext uri="{FF2B5EF4-FFF2-40B4-BE49-F238E27FC236}">
                  <a16:creationId xmlns:a16="http://schemas.microsoft.com/office/drawing/2014/main" id="{2CD80D60-AD84-45E1-A76B-C391E1151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864"/>
              <a:ext cx="2710" cy="216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63499" name="Group 11">
              <a:extLst>
                <a:ext uri="{FF2B5EF4-FFF2-40B4-BE49-F238E27FC236}">
                  <a16:creationId xmlns:a16="http://schemas.microsoft.com/office/drawing/2014/main" id="{F6483496-3B5E-4382-B6B3-731E891F9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4" y="868"/>
              <a:ext cx="1536" cy="122"/>
              <a:chOff x="2016" y="1488"/>
              <a:chExt cx="1320" cy="108"/>
            </a:xfrm>
          </p:grpSpPr>
          <p:pic>
            <p:nvPicPr>
              <p:cNvPr id="63500" name="Picture 12">
                <a:extLst>
                  <a:ext uri="{FF2B5EF4-FFF2-40B4-BE49-F238E27FC236}">
                    <a16:creationId xmlns:a16="http://schemas.microsoft.com/office/drawing/2014/main" id="{946D5A8E-11F7-4FE7-AB4E-20B00E55D6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01" name="Picture 13">
                <a:extLst>
                  <a:ext uri="{FF2B5EF4-FFF2-40B4-BE49-F238E27FC236}">
                    <a16:creationId xmlns:a16="http://schemas.microsoft.com/office/drawing/2014/main" id="{104163DE-659C-48CA-83F3-94052D85DA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502" name="Group 14">
              <a:extLst>
                <a:ext uri="{FF2B5EF4-FFF2-40B4-BE49-F238E27FC236}">
                  <a16:creationId xmlns:a16="http://schemas.microsoft.com/office/drawing/2014/main" id="{61F3A187-F799-43A5-8859-275AAED5F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2897"/>
              <a:ext cx="1302" cy="122"/>
              <a:chOff x="3312" y="3456"/>
              <a:chExt cx="1440" cy="108"/>
            </a:xfrm>
          </p:grpSpPr>
          <p:pic>
            <p:nvPicPr>
              <p:cNvPr id="63503" name="Picture 15">
                <a:extLst>
                  <a:ext uri="{FF2B5EF4-FFF2-40B4-BE49-F238E27FC236}">
                    <a16:creationId xmlns:a16="http://schemas.microsoft.com/office/drawing/2014/main" id="{E4505EAF-3C25-4FB7-AACC-C6891F967D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04" name="Picture 16">
                <a:extLst>
                  <a:ext uri="{FF2B5EF4-FFF2-40B4-BE49-F238E27FC236}">
                    <a16:creationId xmlns:a16="http://schemas.microsoft.com/office/drawing/2014/main" id="{BAEA8B79-45ED-42F0-8751-D01A77A3C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505" name="Text Box 17">
              <a:extLst>
                <a:ext uri="{FF2B5EF4-FFF2-40B4-BE49-F238E27FC236}">
                  <a16:creationId xmlns:a16="http://schemas.microsoft.com/office/drawing/2014/main" id="{429460C7-9E3F-447D-983B-39ED6586A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851"/>
              <a:ext cx="86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Propriétés du solide</a:t>
              </a:r>
            </a:p>
          </p:txBody>
        </p:sp>
        <p:sp>
          <p:nvSpPr>
            <p:cNvPr id="63506" name="Text Box 18">
              <a:extLst>
                <a:ext uri="{FF2B5EF4-FFF2-40B4-BE49-F238E27FC236}">
                  <a16:creationId xmlns:a16="http://schemas.microsoft.com/office/drawing/2014/main" id="{EC28D761-8D0F-4677-ACBF-E82FC1668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875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4</a:t>
              </a:r>
            </a:p>
          </p:txBody>
        </p:sp>
      </p:grpSp>
      <p:grpSp>
        <p:nvGrpSpPr>
          <p:cNvPr id="63589" name="Group 101">
            <a:extLst>
              <a:ext uri="{FF2B5EF4-FFF2-40B4-BE49-F238E27FC236}">
                <a16:creationId xmlns:a16="http://schemas.microsoft.com/office/drawing/2014/main" id="{3F288C2A-2B02-466E-85BE-2E33B67715C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959100"/>
            <a:ext cx="2733675" cy="485775"/>
            <a:chOff x="3408" y="1864"/>
            <a:chExt cx="1722" cy="306"/>
          </a:xfrm>
        </p:grpSpPr>
        <p:grpSp>
          <p:nvGrpSpPr>
            <p:cNvPr id="63537" name="Group 49">
              <a:extLst>
                <a:ext uri="{FF2B5EF4-FFF2-40B4-BE49-F238E27FC236}">
                  <a16:creationId xmlns:a16="http://schemas.microsoft.com/office/drawing/2014/main" id="{6C487000-42B5-4A9D-A34F-E608AF6F8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866"/>
              <a:ext cx="1720" cy="303"/>
              <a:chOff x="5616" y="6768"/>
              <a:chExt cx="4896" cy="864"/>
            </a:xfrm>
          </p:grpSpPr>
          <p:grpSp>
            <p:nvGrpSpPr>
              <p:cNvPr id="63538" name="Group 50">
                <a:extLst>
                  <a:ext uri="{FF2B5EF4-FFF2-40B4-BE49-F238E27FC236}">
                    <a16:creationId xmlns:a16="http://schemas.microsoft.com/office/drawing/2014/main" id="{96487EA1-2B85-4B4E-BF1D-3C7C56571E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3" y="6864"/>
                <a:ext cx="3941" cy="672"/>
                <a:chOff x="6028" y="6864"/>
                <a:chExt cx="3941" cy="672"/>
              </a:xfrm>
            </p:grpSpPr>
            <p:sp>
              <p:nvSpPr>
                <p:cNvPr id="63539" name="Rectangle 51">
                  <a:extLst>
                    <a:ext uri="{FF2B5EF4-FFF2-40B4-BE49-F238E27FC236}">
                      <a16:creationId xmlns:a16="http://schemas.microsoft.com/office/drawing/2014/main" id="{45784772-5B58-4ECF-BAF3-F336C962E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8" y="6864"/>
                  <a:ext cx="464" cy="67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540" name="Rectangle 52">
                  <a:extLst>
                    <a:ext uri="{FF2B5EF4-FFF2-40B4-BE49-F238E27FC236}">
                      <a16:creationId xmlns:a16="http://schemas.microsoft.com/office/drawing/2014/main" id="{7B67673F-BF3A-4411-81BD-38C9C29B5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6" y="6864"/>
                  <a:ext cx="463" cy="67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3541" name="Group 53">
                <a:extLst>
                  <a:ext uri="{FF2B5EF4-FFF2-40B4-BE49-F238E27FC236}">
                    <a16:creationId xmlns:a16="http://schemas.microsoft.com/office/drawing/2014/main" id="{EDF29B6A-119A-4A2C-9CE6-4E7E49E44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16" y="6768"/>
                <a:ext cx="4896" cy="864"/>
                <a:chOff x="5616" y="6768"/>
                <a:chExt cx="4896" cy="864"/>
              </a:xfrm>
            </p:grpSpPr>
            <p:sp>
              <p:nvSpPr>
                <p:cNvPr id="63542" name="Rectangle 54">
                  <a:extLst>
                    <a:ext uri="{FF2B5EF4-FFF2-40B4-BE49-F238E27FC236}">
                      <a16:creationId xmlns:a16="http://schemas.microsoft.com/office/drawing/2014/main" id="{4E706044-81D0-444F-896F-B6C2F8601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" y="6768"/>
                  <a:ext cx="3199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3543" name="Group 55">
                  <a:extLst>
                    <a:ext uri="{FF2B5EF4-FFF2-40B4-BE49-F238E27FC236}">
                      <a16:creationId xmlns:a16="http://schemas.microsoft.com/office/drawing/2014/main" id="{91F7B145-01D1-4A1E-B4CD-5E2394FC4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16" y="6768"/>
                  <a:ext cx="598" cy="864"/>
                  <a:chOff x="4896" y="6336"/>
                  <a:chExt cx="768" cy="864"/>
                </a:xfrm>
              </p:grpSpPr>
              <p:sp>
                <p:nvSpPr>
                  <p:cNvPr id="63544" name="Rectangle 56">
                    <a:extLst>
                      <a:ext uri="{FF2B5EF4-FFF2-40B4-BE49-F238E27FC236}">
                        <a16:creationId xmlns:a16="http://schemas.microsoft.com/office/drawing/2014/main" id="{0E8CAAC0-AB73-4E5F-BBF6-190A3CDC4A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84" y="6336"/>
                    <a:ext cx="480" cy="8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545" name="AutoShape 57">
                    <a:extLst>
                      <a:ext uri="{FF2B5EF4-FFF2-40B4-BE49-F238E27FC236}">
                        <a16:creationId xmlns:a16="http://schemas.microsoft.com/office/drawing/2014/main" id="{6AD6424B-50E8-4F25-8DB6-8FD055C293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08" y="6624"/>
                    <a:ext cx="864" cy="288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3546" name="Group 58">
                  <a:extLst>
                    <a:ext uri="{FF2B5EF4-FFF2-40B4-BE49-F238E27FC236}">
                      <a16:creationId xmlns:a16="http://schemas.microsoft.com/office/drawing/2014/main" id="{3F8F9E6F-8DBC-4333-B698-CE1E6B5213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23" y="6768"/>
                  <a:ext cx="589" cy="864"/>
                  <a:chOff x="9504" y="6336"/>
                  <a:chExt cx="759" cy="864"/>
                </a:xfrm>
              </p:grpSpPr>
              <p:sp>
                <p:nvSpPr>
                  <p:cNvPr id="63547" name="Rectangle 59">
                    <a:extLst>
                      <a:ext uri="{FF2B5EF4-FFF2-40B4-BE49-F238E27FC236}">
                        <a16:creationId xmlns:a16="http://schemas.microsoft.com/office/drawing/2014/main" id="{74480B1B-6716-4AD0-9C03-8BDE13C8DB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504" y="6336"/>
                    <a:ext cx="480" cy="8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548" name="AutoShape 60">
                    <a:extLst>
                      <a:ext uri="{FF2B5EF4-FFF2-40B4-BE49-F238E27FC236}">
                        <a16:creationId xmlns:a16="http://schemas.microsoft.com/office/drawing/2014/main" id="{DF30F2DC-505F-466A-93A0-D0448FDD4C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9687" y="6624"/>
                    <a:ext cx="864" cy="288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63549" name="Line 61">
              <a:extLst>
                <a:ext uri="{FF2B5EF4-FFF2-40B4-BE49-F238E27FC236}">
                  <a16:creationId xmlns:a16="http://schemas.microsoft.com/office/drawing/2014/main" id="{821A5101-3DB7-43AD-851B-E6C36184A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004"/>
              <a:ext cx="172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0" name="Line 62">
              <a:extLst>
                <a:ext uri="{FF2B5EF4-FFF2-40B4-BE49-F238E27FC236}">
                  <a16:creationId xmlns:a16="http://schemas.microsoft.com/office/drawing/2014/main" id="{B9261114-6C96-42AA-9A0F-8C662B674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" y="1864"/>
              <a:ext cx="0" cy="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1" name="Rectangle 63">
              <a:extLst>
                <a:ext uri="{FF2B5EF4-FFF2-40B4-BE49-F238E27FC236}">
                  <a16:creationId xmlns:a16="http://schemas.microsoft.com/office/drawing/2014/main" id="{3B5F7AC5-7D19-4CB9-A7E0-1FA173878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1919"/>
              <a:ext cx="85" cy="86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3572" name="Group 84">
            <a:extLst>
              <a:ext uri="{FF2B5EF4-FFF2-40B4-BE49-F238E27FC236}">
                <a16:creationId xmlns:a16="http://schemas.microsoft.com/office/drawing/2014/main" id="{8750BE58-3241-4D5F-90A4-61B44C4D0571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-5772150"/>
            <a:ext cx="9307513" cy="9305925"/>
            <a:chOff x="1326" y="-3636"/>
            <a:chExt cx="5863" cy="5862"/>
          </a:xfrm>
        </p:grpSpPr>
        <p:grpSp>
          <p:nvGrpSpPr>
            <p:cNvPr id="63558" name="Group 70">
              <a:extLst>
                <a:ext uri="{FF2B5EF4-FFF2-40B4-BE49-F238E27FC236}">
                  <a16:creationId xmlns:a16="http://schemas.microsoft.com/office/drawing/2014/main" id="{CCAECDDD-202E-407A-A105-B0AFBBA3870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326" y="-3636"/>
              <a:ext cx="5863" cy="5862"/>
              <a:chOff x="1296" y="9792"/>
              <a:chExt cx="14256" cy="14256"/>
            </a:xfrm>
          </p:grpSpPr>
          <p:grpSp>
            <p:nvGrpSpPr>
              <p:cNvPr id="63559" name="Group 71">
                <a:extLst>
                  <a:ext uri="{FF2B5EF4-FFF2-40B4-BE49-F238E27FC236}">
                    <a16:creationId xmlns:a16="http://schemas.microsoft.com/office/drawing/2014/main" id="{1E6D8B82-97F8-48B0-8DFD-87009BC39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08499">
                <a:off x="9683" y="9990"/>
                <a:ext cx="803" cy="737"/>
                <a:chOff x="9565" y="10800"/>
                <a:chExt cx="803" cy="737"/>
              </a:xfrm>
            </p:grpSpPr>
            <p:sp>
              <p:nvSpPr>
                <p:cNvPr id="63560" name="Rectangle 72">
                  <a:extLst>
                    <a:ext uri="{FF2B5EF4-FFF2-40B4-BE49-F238E27FC236}">
                      <a16:creationId xmlns:a16="http://schemas.microsoft.com/office/drawing/2014/main" id="{AB32F2CE-7F09-46BE-BB7D-280974F39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65" y="10882"/>
                  <a:ext cx="395" cy="5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561" name="Rectangle 73">
                  <a:extLst>
                    <a:ext uri="{FF2B5EF4-FFF2-40B4-BE49-F238E27FC236}">
                      <a16:creationId xmlns:a16="http://schemas.microsoft.com/office/drawing/2014/main" id="{96EDEE0D-F762-4ADA-9DE6-D8BC57216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6" y="10800"/>
                  <a:ext cx="317" cy="73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562" name="AutoShape 74">
                  <a:extLst>
                    <a:ext uri="{FF2B5EF4-FFF2-40B4-BE49-F238E27FC236}">
                      <a16:creationId xmlns:a16="http://schemas.microsoft.com/office/drawing/2014/main" id="{D3C91BA3-5710-4FCB-AB49-DCA924172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904" y="11074"/>
                  <a:ext cx="737" cy="1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3563" name="Group 75">
                <a:extLst>
                  <a:ext uri="{FF2B5EF4-FFF2-40B4-BE49-F238E27FC236}">
                    <a16:creationId xmlns:a16="http://schemas.microsoft.com/office/drawing/2014/main" id="{B10C24E7-9DF0-4F04-8EAE-C13B344547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791501" flipH="1">
                <a:off x="6388" y="9989"/>
                <a:ext cx="803" cy="737"/>
                <a:chOff x="9565" y="10800"/>
                <a:chExt cx="803" cy="737"/>
              </a:xfrm>
            </p:grpSpPr>
            <p:sp>
              <p:nvSpPr>
                <p:cNvPr id="63564" name="Rectangle 76">
                  <a:extLst>
                    <a:ext uri="{FF2B5EF4-FFF2-40B4-BE49-F238E27FC236}">
                      <a16:creationId xmlns:a16="http://schemas.microsoft.com/office/drawing/2014/main" id="{A38319D6-4884-44BF-99C8-ADC7B3F43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65" y="10882"/>
                  <a:ext cx="395" cy="5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565" name="Rectangle 77">
                  <a:extLst>
                    <a:ext uri="{FF2B5EF4-FFF2-40B4-BE49-F238E27FC236}">
                      <a16:creationId xmlns:a16="http://schemas.microsoft.com/office/drawing/2014/main" id="{7632C313-7493-4D4A-8155-4D52FD850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6" y="10800"/>
                  <a:ext cx="317" cy="73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566" name="AutoShape 78">
                  <a:extLst>
                    <a:ext uri="{FF2B5EF4-FFF2-40B4-BE49-F238E27FC236}">
                      <a16:creationId xmlns:a16="http://schemas.microsoft.com/office/drawing/2014/main" id="{A1573A31-3F2D-4764-9220-DF4701ABD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904" y="11074"/>
                  <a:ext cx="737" cy="1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3567" name="AutoShape 79">
                <a:extLst>
                  <a:ext uri="{FF2B5EF4-FFF2-40B4-BE49-F238E27FC236}">
                    <a16:creationId xmlns:a16="http://schemas.microsoft.com/office/drawing/2014/main" id="{BEB00623-9A95-4315-84B1-037215306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9792"/>
                <a:ext cx="14256" cy="14256"/>
              </a:xfrm>
              <a:custGeom>
                <a:avLst/>
                <a:gdLst>
                  <a:gd name="G0" fmla="+- 9689 0 0"/>
                  <a:gd name="G1" fmla="+- -6654724 0 0"/>
                  <a:gd name="G2" fmla="+- 0 0 -6654724"/>
                  <a:gd name="T0" fmla="*/ 0 256 1"/>
                  <a:gd name="T1" fmla="*/ 180 256 1"/>
                  <a:gd name="G3" fmla="+- -6654724 T0 T1"/>
                  <a:gd name="T2" fmla="*/ 0 256 1"/>
                  <a:gd name="T3" fmla="*/ 90 256 1"/>
                  <a:gd name="G4" fmla="+- -6654724 T2 T3"/>
                  <a:gd name="G5" fmla="*/ G4 2 1"/>
                  <a:gd name="T4" fmla="*/ 90 256 1"/>
                  <a:gd name="T5" fmla="*/ 0 256 1"/>
                  <a:gd name="G6" fmla="+- -6654724 T4 T5"/>
                  <a:gd name="G7" fmla="*/ G6 2 1"/>
                  <a:gd name="G8" fmla="abs -665472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689"/>
                  <a:gd name="G18" fmla="*/ 9689 1 2"/>
                  <a:gd name="G19" fmla="+- G18 5400 0"/>
                  <a:gd name="G20" fmla="cos G19 -6654724"/>
                  <a:gd name="G21" fmla="sin G19 -6654724"/>
                  <a:gd name="G22" fmla="+- G20 10800 0"/>
                  <a:gd name="G23" fmla="+- G21 10800 0"/>
                  <a:gd name="G24" fmla="+- 10800 0 G20"/>
                  <a:gd name="G25" fmla="+- 9689 10800 0"/>
                  <a:gd name="G26" fmla="?: G9 G17 G25"/>
                  <a:gd name="G27" fmla="?: G9 0 21600"/>
                  <a:gd name="G28" fmla="cos 10800 -6654724"/>
                  <a:gd name="G29" fmla="sin 10800 -6654724"/>
                  <a:gd name="G30" fmla="sin 9689 -665472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6654724 G34 0"/>
                  <a:gd name="G36" fmla="?: G6 G35 G31"/>
                  <a:gd name="G37" fmla="+- 21600 0 G36"/>
                  <a:gd name="G38" fmla="?: G4 0 G33"/>
                  <a:gd name="G39" fmla="?: -665472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8749 w 21600"/>
                  <a:gd name="T15" fmla="*/ 762 h 21600"/>
                  <a:gd name="T16" fmla="*/ 10800 w 21600"/>
                  <a:gd name="T17" fmla="*/ 1111 h 21600"/>
                  <a:gd name="T18" fmla="*/ 12851 w 21600"/>
                  <a:gd name="T19" fmla="*/ 76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8861" y="1306"/>
                    </a:moveTo>
                    <a:cubicBezTo>
                      <a:pt x="9499" y="1176"/>
                      <a:pt x="10148" y="1111"/>
                      <a:pt x="10800" y="1111"/>
                    </a:cubicBezTo>
                    <a:cubicBezTo>
                      <a:pt x="11451" y="1111"/>
                      <a:pt x="12100" y="1176"/>
                      <a:pt x="12738" y="1306"/>
                    </a:cubicBezTo>
                    <a:lnTo>
                      <a:pt x="12961" y="218"/>
                    </a:lnTo>
                    <a:cubicBezTo>
                      <a:pt x="12249" y="73"/>
                      <a:pt x="11525" y="0"/>
                      <a:pt x="10799" y="0"/>
                    </a:cubicBezTo>
                    <a:cubicBezTo>
                      <a:pt x="10074" y="0"/>
                      <a:pt x="9350" y="73"/>
                      <a:pt x="8638" y="2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3568" name="Arc 80">
              <a:extLst>
                <a:ext uri="{FF2B5EF4-FFF2-40B4-BE49-F238E27FC236}">
                  <a16:creationId xmlns:a16="http://schemas.microsoft.com/office/drawing/2014/main" id="{6194907A-14C3-46D1-AA34-BB532559D4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20" y="525"/>
              <a:ext cx="1677" cy="1550"/>
            </a:xfrm>
            <a:custGeom>
              <a:avLst/>
              <a:gdLst>
                <a:gd name="G0" fmla="+- 8136 0 0"/>
                <a:gd name="G1" fmla="+- 21600 0 0"/>
                <a:gd name="G2" fmla="+- 21600 0 0"/>
                <a:gd name="T0" fmla="*/ 0 w 16156"/>
                <a:gd name="T1" fmla="*/ 1591 h 21600"/>
                <a:gd name="T2" fmla="*/ 16156 w 16156"/>
                <a:gd name="T3" fmla="*/ 1544 h 21600"/>
                <a:gd name="T4" fmla="*/ 8136 w 161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56" h="21600" fill="none" extrusionOk="0">
                  <a:moveTo>
                    <a:pt x="-1" y="1590"/>
                  </a:moveTo>
                  <a:cubicBezTo>
                    <a:pt x="2583" y="540"/>
                    <a:pt x="5346" y="0"/>
                    <a:pt x="8136" y="0"/>
                  </a:cubicBezTo>
                  <a:cubicBezTo>
                    <a:pt x="10883" y="0"/>
                    <a:pt x="13605" y="524"/>
                    <a:pt x="16155" y="1544"/>
                  </a:cubicBezTo>
                </a:path>
                <a:path w="16156" h="21600" stroke="0" extrusionOk="0">
                  <a:moveTo>
                    <a:pt x="-1" y="1590"/>
                  </a:moveTo>
                  <a:cubicBezTo>
                    <a:pt x="2583" y="540"/>
                    <a:pt x="5346" y="0"/>
                    <a:pt x="8136" y="0"/>
                  </a:cubicBezTo>
                  <a:cubicBezTo>
                    <a:pt x="10883" y="0"/>
                    <a:pt x="13605" y="524"/>
                    <a:pt x="16155" y="1544"/>
                  </a:cubicBezTo>
                  <a:lnTo>
                    <a:pt x="813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69" name="Line 81">
              <a:extLst>
                <a:ext uri="{FF2B5EF4-FFF2-40B4-BE49-F238E27FC236}">
                  <a16:creationId xmlns:a16="http://schemas.microsoft.com/office/drawing/2014/main" id="{6F073361-4705-471E-9128-F29AA6ED9F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218422" flipV="1">
              <a:off x="4476" y="1915"/>
              <a:ext cx="15" cy="3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70" name="Rectangle 82">
              <a:extLst>
                <a:ext uri="{FF2B5EF4-FFF2-40B4-BE49-F238E27FC236}">
                  <a16:creationId xmlns:a16="http://schemas.microsoft.com/office/drawing/2014/main" id="{5B255D21-EF09-4E57-90D2-26C664652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8786" flipH="1" flipV="1">
              <a:off x="4489" y="2074"/>
              <a:ext cx="85" cy="8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3553" name="Group 65">
            <a:extLst>
              <a:ext uri="{FF2B5EF4-FFF2-40B4-BE49-F238E27FC236}">
                <a16:creationId xmlns:a16="http://schemas.microsoft.com/office/drawing/2014/main" id="{3EF86BFE-1498-44B0-9C66-04664B8EE3E6}"/>
              </a:ext>
            </a:extLst>
          </p:cNvPr>
          <p:cNvGrpSpPr>
            <a:grpSpLocks/>
          </p:cNvGrpSpPr>
          <p:nvPr/>
        </p:nvGrpSpPr>
        <p:grpSpPr bwMode="auto">
          <a:xfrm>
            <a:off x="5811838" y="2708275"/>
            <a:ext cx="1920875" cy="1395413"/>
            <a:chOff x="2824" y="1706"/>
            <a:chExt cx="1210" cy="879"/>
          </a:xfrm>
        </p:grpSpPr>
        <p:sp>
          <p:nvSpPr>
            <p:cNvPr id="63554" name="Line 66">
              <a:extLst>
                <a:ext uri="{FF2B5EF4-FFF2-40B4-BE49-F238E27FC236}">
                  <a16:creationId xmlns:a16="http://schemas.microsoft.com/office/drawing/2014/main" id="{A8487CE5-FEB7-4B40-95CB-459F9AB01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4" y="1706"/>
              <a:ext cx="0" cy="2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5" name="Line 67">
              <a:extLst>
                <a:ext uri="{FF2B5EF4-FFF2-40B4-BE49-F238E27FC236}">
                  <a16:creationId xmlns:a16="http://schemas.microsoft.com/office/drawing/2014/main" id="{16B43EE2-6EE0-49CA-933C-8B99CD5B0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2007"/>
              <a:ext cx="0" cy="5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56" name="Line 68">
              <a:extLst>
                <a:ext uri="{FF2B5EF4-FFF2-40B4-BE49-F238E27FC236}">
                  <a16:creationId xmlns:a16="http://schemas.microsoft.com/office/drawing/2014/main" id="{BD03D4B9-2E96-408A-9EB0-C3787C1A2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1706"/>
              <a:ext cx="0" cy="2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3535" name="AutoShape 47">
            <a:extLst>
              <a:ext uri="{FF2B5EF4-FFF2-40B4-BE49-F238E27FC236}">
                <a16:creationId xmlns:a16="http://schemas.microsoft.com/office/drawing/2014/main" id="{9D77DB96-1450-4CE2-94DD-9B1676BE8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5" y="2049463"/>
            <a:ext cx="1504950" cy="296862"/>
          </a:xfrm>
          <a:prstGeom prst="wedgeRectCallout">
            <a:avLst>
              <a:gd name="adj1" fmla="val 41773"/>
              <a:gd name="adj2" fmla="val 243046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Section droite</a:t>
            </a:r>
          </a:p>
        </p:txBody>
      </p:sp>
      <p:sp>
        <p:nvSpPr>
          <p:cNvPr id="63552" name="AutoShape 64">
            <a:extLst>
              <a:ext uri="{FF2B5EF4-FFF2-40B4-BE49-F238E27FC236}">
                <a16:creationId xmlns:a16="http://schemas.microsoft.com/office/drawing/2014/main" id="{DA06DEA8-59B1-4F62-88A5-003B7D301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2049463"/>
            <a:ext cx="1231900" cy="296862"/>
          </a:xfrm>
          <a:prstGeom prst="wedgeRectCallout">
            <a:avLst>
              <a:gd name="adj1" fmla="val -49097"/>
              <a:gd name="adj2" fmla="val 328074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Fibre neutre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725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utoUpdateAnimBg="0"/>
      <p:bldP spid="63494" grpId="0" build="p" autoUpdateAnimBg="0"/>
      <p:bldP spid="63535" grpId="0" animBg="1" autoUpdateAnimBg="0"/>
      <p:bldP spid="6355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1B237F1B-3EEF-4F20-B52B-9610F44E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A93F56A5-AE2E-4F89-96AA-EA20AC08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98575"/>
            <a:ext cx="8794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 dirty="0"/>
              <a:t>On isole l’axe </a:t>
            </a:r>
            <a:r>
              <a:rPr lang="fr-FR" altLang="fr-FR" sz="2000" dirty="0"/>
              <a:t>3</a:t>
            </a:r>
            <a:r>
              <a:rPr lang="fr-FR" altLang="fr-FR" sz="2000" b="0" dirty="0"/>
              <a:t> en plusieurs tronçons.</a:t>
            </a:r>
          </a:p>
          <a:p>
            <a:pPr algn="just">
              <a:spcBef>
                <a:spcPct val="50000"/>
              </a:spcBef>
            </a:pPr>
            <a:r>
              <a:rPr lang="fr-FR" altLang="fr-FR" sz="2000" b="0" dirty="0"/>
              <a:t>On</a:t>
            </a:r>
            <a:r>
              <a:rPr lang="fr-FR" altLang="fr-FR" sz="2000" b="0" dirty="0">
                <a:cs typeface="Times New Roman" panose="02020603050405020304" pitchFamily="18" charset="0"/>
              </a:rPr>
              <a:t> part d’un côté (gauche par exemple) de la poutre en incluant la première </a:t>
            </a:r>
            <a:r>
              <a:rPr lang="fr-FR" altLang="fr-FR" sz="2000" dirty="0">
                <a:cs typeface="Times New Roman" panose="02020603050405020304" pitchFamily="18" charset="0"/>
              </a:rPr>
              <a:t>A</a:t>
            </a:r>
            <a:r>
              <a:rPr lang="fr-FR" altLang="fr-FR" sz="2000" b="0" dirty="0">
                <a:cs typeface="Times New Roman" panose="02020603050405020304" pitchFamily="18" charset="0"/>
              </a:rPr>
              <a:t>ction </a:t>
            </a:r>
            <a:r>
              <a:rPr lang="fr-FR" altLang="fr-FR" sz="2000" dirty="0">
                <a:cs typeface="Times New Roman" panose="02020603050405020304" pitchFamily="18" charset="0"/>
              </a:rPr>
              <a:t>M</a:t>
            </a:r>
            <a:r>
              <a:rPr lang="fr-FR" altLang="fr-FR" sz="2000" b="0" dirty="0">
                <a:cs typeface="Times New Roman" panose="02020603050405020304" pitchFamily="18" charset="0"/>
              </a:rPr>
              <a:t>écanique et à </a:t>
            </a:r>
            <a:r>
              <a:rPr lang="fr-FR" altLang="fr-FR" sz="2000" dirty="0">
                <a:cs typeface="Times New Roman" panose="02020603050405020304" pitchFamily="18" charset="0"/>
              </a:rPr>
              <a:t>chaque apparition</a:t>
            </a:r>
            <a:r>
              <a:rPr lang="fr-FR" altLang="fr-FR" sz="2000" b="0" dirty="0">
                <a:cs typeface="Times New Roman" panose="02020603050405020304" pitchFamily="18" charset="0"/>
              </a:rPr>
              <a:t> d’une nouvelle correspond un nouveau tronçon à étudier (sauf pour la dernière </a:t>
            </a:r>
            <a:r>
              <a:rPr lang="fr-FR" altLang="fr-FR" sz="2000" dirty="0">
                <a:cs typeface="Times New Roman" panose="02020603050405020304" pitchFamily="18" charset="0"/>
              </a:rPr>
              <a:t>A.M.</a:t>
            </a:r>
            <a:r>
              <a:rPr lang="fr-FR" altLang="fr-FR" sz="2000" b="0" dirty="0"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64566" name="Group 54">
            <a:extLst>
              <a:ext uri="{FF2B5EF4-FFF2-40B4-BE49-F238E27FC236}">
                <a16:creationId xmlns:a16="http://schemas.microsoft.com/office/drawing/2014/main" id="{30661E1D-00B1-4BCC-97B0-2212470E285C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2776538"/>
            <a:ext cx="4302125" cy="3449637"/>
            <a:chOff x="1549" y="1749"/>
            <a:chExt cx="2710" cy="2173"/>
          </a:xfrm>
        </p:grpSpPr>
        <p:sp>
          <p:nvSpPr>
            <p:cNvPr id="64520" name="Rectangle 8">
              <a:extLst>
                <a:ext uri="{FF2B5EF4-FFF2-40B4-BE49-F238E27FC236}">
                  <a16:creationId xmlns:a16="http://schemas.microsoft.com/office/drawing/2014/main" id="{217D65D2-7D4A-4C26-B2B3-5EE77FE4C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1762"/>
              <a:ext cx="2710" cy="216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64521" name="Group 9">
              <a:extLst>
                <a:ext uri="{FF2B5EF4-FFF2-40B4-BE49-F238E27FC236}">
                  <a16:creationId xmlns:a16="http://schemas.microsoft.com/office/drawing/2014/main" id="{D635AA67-E0B5-40F3-B633-94EF8774F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" y="1766"/>
              <a:ext cx="1928" cy="122"/>
              <a:chOff x="2016" y="1488"/>
              <a:chExt cx="1320" cy="108"/>
            </a:xfrm>
          </p:grpSpPr>
          <p:pic>
            <p:nvPicPr>
              <p:cNvPr id="64522" name="Picture 10">
                <a:extLst>
                  <a:ext uri="{FF2B5EF4-FFF2-40B4-BE49-F238E27FC236}">
                    <a16:creationId xmlns:a16="http://schemas.microsoft.com/office/drawing/2014/main" id="{0BE2BD87-8533-49D6-9EA6-7F06D98A5A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3" name="Picture 11">
                <a:extLst>
                  <a:ext uri="{FF2B5EF4-FFF2-40B4-BE49-F238E27FC236}">
                    <a16:creationId xmlns:a16="http://schemas.microsoft.com/office/drawing/2014/main" id="{B5D77E73-010A-4FFC-A746-AE3D8EA944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4524" name="Group 12">
              <a:extLst>
                <a:ext uri="{FF2B5EF4-FFF2-40B4-BE49-F238E27FC236}">
                  <a16:creationId xmlns:a16="http://schemas.microsoft.com/office/drawing/2014/main" id="{4B6CD005-DB9D-47F4-B0C7-42482327D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3" y="3795"/>
              <a:ext cx="1302" cy="122"/>
              <a:chOff x="3312" y="3456"/>
              <a:chExt cx="1440" cy="108"/>
            </a:xfrm>
          </p:grpSpPr>
          <p:pic>
            <p:nvPicPr>
              <p:cNvPr id="64525" name="Picture 13">
                <a:extLst>
                  <a:ext uri="{FF2B5EF4-FFF2-40B4-BE49-F238E27FC236}">
                    <a16:creationId xmlns:a16="http://schemas.microsoft.com/office/drawing/2014/main" id="{4E7A586C-9F37-46FF-9DBE-04C70E2899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26" name="Picture 14">
                <a:extLst>
                  <a:ext uri="{FF2B5EF4-FFF2-40B4-BE49-F238E27FC236}">
                    <a16:creationId xmlns:a16="http://schemas.microsoft.com/office/drawing/2014/main" id="{5DB270D2-D0A2-4351-915C-E32A1B148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4527" name="Text Box 15">
              <a:extLst>
                <a:ext uri="{FF2B5EF4-FFF2-40B4-BE49-F238E27FC236}">
                  <a16:creationId xmlns:a16="http://schemas.microsoft.com/office/drawing/2014/main" id="{1493A301-4412-478A-B4A0-16B97505D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1749"/>
              <a:ext cx="15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Identification des tronçons de l’étude</a:t>
              </a:r>
            </a:p>
          </p:txBody>
        </p:sp>
        <p:sp>
          <p:nvSpPr>
            <p:cNvPr id="64528" name="Text Box 16">
              <a:extLst>
                <a:ext uri="{FF2B5EF4-FFF2-40B4-BE49-F238E27FC236}">
                  <a16:creationId xmlns:a16="http://schemas.microsoft.com/office/drawing/2014/main" id="{51831400-C559-4F3C-9504-4E65F497E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77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5</a:t>
              </a:r>
            </a:p>
          </p:txBody>
        </p:sp>
      </p:grpSp>
      <p:sp>
        <p:nvSpPr>
          <p:cNvPr id="64565" name="Rectangle 53">
            <a:extLst>
              <a:ext uri="{FF2B5EF4-FFF2-40B4-BE49-F238E27FC236}">
                <a16:creationId xmlns:a16="http://schemas.microsoft.com/office/drawing/2014/main" id="{CFBCA0B0-7B69-436B-9D1D-200ACA12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dirty="0">
                <a:solidFill>
                  <a:srgbClr val="5A6D76"/>
                </a:solidFill>
                <a:cs typeface="Times New Roman" panose="02020603050405020304" pitchFamily="18" charset="0"/>
              </a:rPr>
              <a:t>Principe de calculs du torseur de cohésion</a:t>
            </a:r>
          </a:p>
        </p:txBody>
      </p:sp>
      <p:grpSp>
        <p:nvGrpSpPr>
          <p:cNvPr id="64567" name="Group 55">
            <a:extLst>
              <a:ext uri="{FF2B5EF4-FFF2-40B4-BE49-F238E27FC236}">
                <a16:creationId xmlns:a16="http://schemas.microsoft.com/office/drawing/2014/main" id="{81C304AE-1FA6-4F4D-B806-155ECC8D9FEA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4241800"/>
            <a:ext cx="2730500" cy="481013"/>
            <a:chOff x="5616" y="6768"/>
            <a:chExt cx="4896" cy="864"/>
          </a:xfrm>
        </p:grpSpPr>
        <p:grpSp>
          <p:nvGrpSpPr>
            <p:cNvPr id="64568" name="Group 56">
              <a:extLst>
                <a:ext uri="{FF2B5EF4-FFF2-40B4-BE49-F238E27FC236}">
                  <a16:creationId xmlns:a16="http://schemas.microsoft.com/office/drawing/2014/main" id="{60546919-3BAE-4BFB-AEC9-D6691BA1D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3" y="6864"/>
              <a:ext cx="3941" cy="672"/>
              <a:chOff x="6028" y="6864"/>
              <a:chExt cx="3941" cy="672"/>
            </a:xfrm>
          </p:grpSpPr>
          <p:sp>
            <p:nvSpPr>
              <p:cNvPr id="64569" name="Rectangle 57">
                <a:extLst>
                  <a:ext uri="{FF2B5EF4-FFF2-40B4-BE49-F238E27FC236}">
                    <a16:creationId xmlns:a16="http://schemas.microsoft.com/office/drawing/2014/main" id="{C993E6C7-253B-4F96-80ED-71C41018E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8" y="6864"/>
                <a:ext cx="464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70" name="Rectangle 58">
                <a:extLst>
                  <a:ext uri="{FF2B5EF4-FFF2-40B4-BE49-F238E27FC236}">
                    <a16:creationId xmlns:a16="http://schemas.microsoft.com/office/drawing/2014/main" id="{8086CA4B-9F30-4970-AA1F-E99917EBC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6" y="6864"/>
                <a:ext cx="463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4571" name="Group 59">
              <a:extLst>
                <a:ext uri="{FF2B5EF4-FFF2-40B4-BE49-F238E27FC236}">
                  <a16:creationId xmlns:a16="http://schemas.microsoft.com/office/drawing/2014/main" id="{92339D81-C2DF-4BBA-BA34-1AD5CE1BCF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6" y="6768"/>
              <a:ext cx="4896" cy="864"/>
              <a:chOff x="5616" y="6768"/>
              <a:chExt cx="4896" cy="864"/>
            </a:xfrm>
          </p:grpSpPr>
          <p:sp>
            <p:nvSpPr>
              <p:cNvPr id="64572" name="Rectangle 60">
                <a:extLst>
                  <a:ext uri="{FF2B5EF4-FFF2-40B4-BE49-F238E27FC236}">
                    <a16:creationId xmlns:a16="http://schemas.microsoft.com/office/drawing/2014/main" id="{DAAA7E81-2005-4453-AE90-F448FF949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" y="6768"/>
                <a:ext cx="3199" cy="86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4573" name="Group 61">
                <a:extLst>
                  <a:ext uri="{FF2B5EF4-FFF2-40B4-BE49-F238E27FC236}">
                    <a16:creationId xmlns:a16="http://schemas.microsoft.com/office/drawing/2014/main" id="{3F70FA72-2FDB-482E-B4FA-609F103402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16" y="6768"/>
                <a:ext cx="598" cy="864"/>
                <a:chOff x="4896" y="6336"/>
                <a:chExt cx="768" cy="864"/>
              </a:xfrm>
            </p:grpSpPr>
            <p:sp>
              <p:nvSpPr>
                <p:cNvPr id="64574" name="Rectangle 62">
                  <a:extLst>
                    <a:ext uri="{FF2B5EF4-FFF2-40B4-BE49-F238E27FC236}">
                      <a16:creationId xmlns:a16="http://schemas.microsoft.com/office/drawing/2014/main" id="{7E145C59-7F17-4612-8F58-78B2481AE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575" name="AutoShape 63">
                  <a:extLst>
                    <a:ext uri="{FF2B5EF4-FFF2-40B4-BE49-F238E27FC236}">
                      <a16:creationId xmlns:a16="http://schemas.microsoft.com/office/drawing/2014/main" id="{2B455770-B94A-48D2-A932-491E5A46F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608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4576" name="Group 64">
                <a:extLst>
                  <a:ext uri="{FF2B5EF4-FFF2-40B4-BE49-F238E27FC236}">
                    <a16:creationId xmlns:a16="http://schemas.microsoft.com/office/drawing/2014/main" id="{F7C82C06-7A90-4AE7-811C-A8E2568F25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3" y="6768"/>
                <a:ext cx="589" cy="864"/>
                <a:chOff x="9504" y="6336"/>
                <a:chExt cx="759" cy="864"/>
              </a:xfrm>
            </p:grpSpPr>
            <p:sp>
              <p:nvSpPr>
                <p:cNvPr id="64577" name="Rectangle 65">
                  <a:extLst>
                    <a:ext uri="{FF2B5EF4-FFF2-40B4-BE49-F238E27FC236}">
                      <a16:creationId xmlns:a16="http://schemas.microsoft.com/office/drawing/2014/main" id="{A0DD7C62-241B-4934-9065-181056093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578" name="AutoShape 66">
                  <a:extLst>
                    <a:ext uri="{FF2B5EF4-FFF2-40B4-BE49-F238E27FC236}">
                      <a16:creationId xmlns:a16="http://schemas.microsoft.com/office/drawing/2014/main" id="{3347133C-4B7C-45A9-964F-5142F5CA9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687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64579" name="Group 67">
            <a:extLst>
              <a:ext uri="{FF2B5EF4-FFF2-40B4-BE49-F238E27FC236}">
                <a16:creationId xmlns:a16="http://schemas.microsoft.com/office/drawing/2014/main" id="{A4E46AF5-DC42-4B24-A16C-6762BD52E3AD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3987800"/>
            <a:ext cx="1920875" cy="1395413"/>
            <a:chOff x="2824" y="1706"/>
            <a:chExt cx="1210" cy="879"/>
          </a:xfrm>
        </p:grpSpPr>
        <p:sp>
          <p:nvSpPr>
            <p:cNvPr id="64580" name="Line 68">
              <a:extLst>
                <a:ext uri="{FF2B5EF4-FFF2-40B4-BE49-F238E27FC236}">
                  <a16:creationId xmlns:a16="http://schemas.microsoft.com/office/drawing/2014/main" id="{D097EF8B-0173-40D6-A8BC-F10D44092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4" y="1706"/>
              <a:ext cx="0" cy="2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81" name="Line 69">
              <a:extLst>
                <a:ext uri="{FF2B5EF4-FFF2-40B4-BE49-F238E27FC236}">
                  <a16:creationId xmlns:a16="http://schemas.microsoft.com/office/drawing/2014/main" id="{E647EFB7-8372-4D0F-A64E-B185103FF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2007"/>
              <a:ext cx="0" cy="5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82" name="Line 70">
              <a:extLst>
                <a:ext uri="{FF2B5EF4-FFF2-40B4-BE49-F238E27FC236}">
                  <a16:creationId xmlns:a16="http://schemas.microsoft.com/office/drawing/2014/main" id="{7FC0419A-92D6-4EFF-A3D1-98FF64FC2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1706"/>
              <a:ext cx="0" cy="2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583" name="Line 71">
            <a:extLst>
              <a:ext uri="{FF2B5EF4-FFF2-40B4-BE49-F238E27FC236}">
                <a16:creationId xmlns:a16="http://schemas.microsoft.com/office/drawing/2014/main" id="{A5BD521E-C60B-4815-B39B-A38C84C10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7850" y="4468813"/>
            <a:ext cx="2733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4584" name="Group 72">
            <a:extLst>
              <a:ext uri="{FF2B5EF4-FFF2-40B4-BE49-F238E27FC236}">
                <a16:creationId xmlns:a16="http://schemas.microsoft.com/office/drawing/2014/main" id="{BE82EA05-AAE4-42E3-BECD-EBFE092E47CB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3716338"/>
            <a:ext cx="2470150" cy="1770062"/>
            <a:chOff x="2829" y="1535"/>
            <a:chExt cx="1556" cy="1115"/>
          </a:xfrm>
        </p:grpSpPr>
        <p:sp>
          <p:nvSpPr>
            <p:cNvPr id="64585" name="Rectangle 73">
              <a:extLst>
                <a:ext uri="{FF2B5EF4-FFF2-40B4-BE49-F238E27FC236}">
                  <a16:creationId xmlns:a16="http://schemas.microsoft.com/office/drawing/2014/main" id="{F967E365-BAAE-41F3-B077-9B15D400C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535"/>
              <a:ext cx="1553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4586" name="Line 74">
              <a:extLst>
                <a:ext uri="{FF2B5EF4-FFF2-40B4-BE49-F238E27FC236}">
                  <a16:creationId xmlns:a16="http://schemas.microsoft.com/office/drawing/2014/main" id="{A564A055-ADA4-4794-8BEE-499923546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9" y="1905"/>
              <a:ext cx="0" cy="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4587" name="Group 75">
            <a:extLst>
              <a:ext uri="{FF2B5EF4-FFF2-40B4-BE49-F238E27FC236}">
                <a16:creationId xmlns:a16="http://schemas.microsoft.com/office/drawing/2014/main" id="{FC4BC9CA-2FFA-4FF2-AA47-77BBF9F8CD50}"/>
              </a:ext>
            </a:extLst>
          </p:cNvPr>
          <p:cNvGrpSpPr>
            <a:grpSpLocks/>
          </p:cNvGrpSpPr>
          <p:nvPr/>
        </p:nvGrpSpPr>
        <p:grpSpPr bwMode="auto">
          <a:xfrm>
            <a:off x="3732213" y="3716338"/>
            <a:ext cx="2135187" cy="1770062"/>
            <a:chOff x="2958" y="1535"/>
            <a:chExt cx="1556" cy="1115"/>
          </a:xfrm>
        </p:grpSpPr>
        <p:sp>
          <p:nvSpPr>
            <p:cNvPr id="64588" name="Rectangle 76">
              <a:extLst>
                <a:ext uri="{FF2B5EF4-FFF2-40B4-BE49-F238E27FC236}">
                  <a16:creationId xmlns:a16="http://schemas.microsoft.com/office/drawing/2014/main" id="{E995F1F7-D927-4CFF-9E5E-BB248D809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1535"/>
              <a:ext cx="1553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4589" name="Line 77">
              <a:extLst>
                <a:ext uri="{FF2B5EF4-FFF2-40B4-BE49-F238E27FC236}">
                  <a16:creationId xmlns:a16="http://schemas.microsoft.com/office/drawing/2014/main" id="{5B4A696B-165B-47ED-80F5-374FFCD0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1871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4590" name="Group 78">
            <a:extLst>
              <a:ext uri="{FF2B5EF4-FFF2-40B4-BE49-F238E27FC236}">
                <a16:creationId xmlns:a16="http://schemas.microsoft.com/office/drawing/2014/main" id="{AA2F1277-58AD-46E6-99C8-91EB3EAF8252}"/>
              </a:ext>
            </a:extLst>
          </p:cNvPr>
          <p:cNvGrpSpPr>
            <a:grpSpLocks/>
          </p:cNvGrpSpPr>
          <p:nvPr/>
        </p:nvGrpSpPr>
        <p:grpSpPr bwMode="auto">
          <a:xfrm>
            <a:off x="3954463" y="3716338"/>
            <a:ext cx="1912937" cy="1770062"/>
            <a:chOff x="3098" y="1535"/>
            <a:chExt cx="1556" cy="1115"/>
          </a:xfrm>
        </p:grpSpPr>
        <p:sp>
          <p:nvSpPr>
            <p:cNvPr id="64591" name="Rectangle 79">
              <a:extLst>
                <a:ext uri="{FF2B5EF4-FFF2-40B4-BE49-F238E27FC236}">
                  <a16:creationId xmlns:a16="http://schemas.microsoft.com/office/drawing/2014/main" id="{ADC1E7AB-5748-440D-8F94-88C0296B0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535"/>
              <a:ext cx="1553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4592" name="Line 80">
              <a:extLst>
                <a:ext uri="{FF2B5EF4-FFF2-40B4-BE49-F238E27FC236}">
                  <a16:creationId xmlns:a16="http://schemas.microsoft.com/office/drawing/2014/main" id="{ACE04527-CD3D-4AB7-8BC2-08026B9CE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8" y="1871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4593" name="Group 81">
            <a:extLst>
              <a:ext uri="{FF2B5EF4-FFF2-40B4-BE49-F238E27FC236}">
                <a16:creationId xmlns:a16="http://schemas.microsoft.com/office/drawing/2014/main" id="{4295791E-FFA6-43AC-994F-5D32EEE57AC9}"/>
              </a:ext>
            </a:extLst>
          </p:cNvPr>
          <p:cNvGrpSpPr>
            <a:grpSpLocks/>
          </p:cNvGrpSpPr>
          <p:nvPr/>
        </p:nvGrpSpPr>
        <p:grpSpPr bwMode="auto">
          <a:xfrm>
            <a:off x="4189413" y="3716338"/>
            <a:ext cx="1677987" cy="1770062"/>
            <a:chOff x="3246" y="1535"/>
            <a:chExt cx="1393" cy="1115"/>
          </a:xfrm>
        </p:grpSpPr>
        <p:sp>
          <p:nvSpPr>
            <p:cNvPr id="64594" name="Rectangle 82">
              <a:extLst>
                <a:ext uri="{FF2B5EF4-FFF2-40B4-BE49-F238E27FC236}">
                  <a16:creationId xmlns:a16="http://schemas.microsoft.com/office/drawing/2014/main" id="{4BF1ED22-098E-4225-8629-5F62B9C92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535"/>
              <a:ext cx="1390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4595" name="Line 83">
              <a:extLst>
                <a:ext uri="{FF2B5EF4-FFF2-40B4-BE49-F238E27FC236}">
                  <a16:creationId xmlns:a16="http://schemas.microsoft.com/office/drawing/2014/main" id="{AA994C15-CDA0-4791-BA91-911C1753B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871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4596" name="Group 84">
            <a:extLst>
              <a:ext uri="{FF2B5EF4-FFF2-40B4-BE49-F238E27FC236}">
                <a16:creationId xmlns:a16="http://schemas.microsoft.com/office/drawing/2014/main" id="{78B913C1-FFE4-4A21-9046-C77250A3B50F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3716338"/>
            <a:ext cx="1439862" cy="1770062"/>
            <a:chOff x="3396" y="1535"/>
            <a:chExt cx="1336" cy="1115"/>
          </a:xfrm>
        </p:grpSpPr>
        <p:sp>
          <p:nvSpPr>
            <p:cNvPr id="64597" name="Rectangle 85">
              <a:extLst>
                <a:ext uri="{FF2B5EF4-FFF2-40B4-BE49-F238E27FC236}">
                  <a16:creationId xmlns:a16="http://schemas.microsoft.com/office/drawing/2014/main" id="{FB10D469-57F8-449D-8FEA-3A494DBC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1535"/>
              <a:ext cx="1333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4598" name="Line 86">
              <a:extLst>
                <a:ext uri="{FF2B5EF4-FFF2-40B4-BE49-F238E27FC236}">
                  <a16:creationId xmlns:a16="http://schemas.microsoft.com/office/drawing/2014/main" id="{2484A9B4-27E8-4560-9D90-AADCFDD97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1871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599" name="AutoShape 87">
            <a:extLst>
              <a:ext uri="{FF2B5EF4-FFF2-40B4-BE49-F238E27FC236}">
                <a16:creationId xmlns:a16="http://schemas.microsoft.com/office/drawing/2014/main" id="{9BAB0EFF-9D74-4CDE-B83A-C90B2863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3108325"/>
            <a:ext cx="935038" cy="717550"/>
          </a:xfrm>
          <a:prstGeom prst="wedgeRectCallout">
            <a:avLst>
              <a:gd name="adj1" fmla="val -56111"/>
              <a:gd name="adj2" fmla="val 114824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Section</a:t>
            </a:r>
            <a:br>
              <a:rPr lang="fr-FR" altLang="fr-FR" sz="1400"/>
            </a:br>
            <a:r>
              <a:rPr lang="fr-FR" altLang="fr-FR" sz="1400"/>
              <a:t>droite</a:t>
            </a:r>
            <a:br>
              <a:rPr lang="fr-FR" altLang="fr-FR" sz="1400"/>
            </a:br>
            <a:r>
              <a:rPr lang="fr-FR" altLang="fr-FR" sz="1400"/>
              <a:t>finale</a:t>
            </a:r>
          </a:p>
        </p:txBody>
      </p:sp>
      <p:grpSp>
        <p:nvGrpSpPr>
          <p:cNvPr id="64604" name="Group 92">
            <a:extLst>
              <a:ext uri="{FF2B5EF4-FFF2-40B4-BE49-F238E27FC236}">
                <a16:creationId xmlns:a16="http://schemas.microsoft.com/office/drawing/2014/main" id="{1AEB2D29-0202-42FB-BDDC-2277C0B9177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810125"/>
            <a:ext cx="1728788" cy="709613"/>
            <a:chOff x="1680" y="3030"/>
            <a:chExt cx="1089" cy="447"/>
          </a:xfrm>
        </p:grpSpPr>
        <p:sp>
          <p:nvSpPr>
            <p:cNvPr id="64601" name="Text Box 89">
              <a:extLst>
                <a:ext uri="{FF2B5EF4-FFF2-40B4-BE49-F238E27FC236}">
                  <a16:creationId xmlns:a16="http://schemas.microsoft.com/office/drawing/2014/main" id="{78E88C90-73F0-421F-AE8B-10FF484AC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168"/>
              <a:ext cx="9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ts val="600"/>
                </a:spcBef>
              </a:pPr>
              <a:r>
                <a:rPr lang="fr-FR" altLang="fr-FR" sz="2400">
                  <a:solidFill>
                    <a:srgbClr val="FF0000"/>
                  </a:solidFill>
                </a:rPr>
                <a:t>Tronçon I</a:t>
              </a:r>
            </a:p>
          </p:txBody>
        </p:sp>
        <p:sp>
          <p:nvSpPr>
            <p:cNvPr id="64602" name="AutoShape 90">
              <a:extLst>
                <a:ext uri="{FF2B5EF4-FFF2-40B4-BE49-F238E27FC236}">
                  <a16:creationId xmlns:a16="http://schemas.microsoft.com/office/drawing/2014/main" id="{B1B1AC8C-66C4-4515-983F-E038355F2FA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318" y="2644"/>
              <a:ext cx="65" cy="837"/>
            </a:xfrm>
            <a:prstGeom prst="rightBrace">
              <a:avLst>
                <a:gd name="adj1" fmla="val 107308"/>
                <a:gd name="adj2" fmla="val 51384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603" name="AutoShape 91">
            <a:extLst>
              <a:ext uri="{FF2B5EF4-FFF2-40B4-BE49-F238E27FC236}">
                <a16:creationId xmlns:a16="http://schemas.microsoft.com/office/drawing/2014/main" id="{A710E49F-F032-4C85-8832-90687937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108325"/>
            <a:ext cx="911225" cy="717550"/>
          </a:xfrm>
          <a:prstGeom prst="wedgeRectCallout">
            <a:avLst>
              <a:gd name="adj1" fmla="val -47560"/>
              <a:gd name="adj2" fmla="val 116370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Section </a:t>
            </a:r>
            <a:br>
              <a:rPr lang="fr-FR" altLang="fr-FR" sz="1400"/>
            </a:br>
            <a:r>
              <a:rPr lang="fr-FR" altLang="fr-FR" sz="1400"/>
              <a:t>droite</a:t>
            </a:r>
            <a:br>
              <a:rPr lang="fr-FR" altLang="fr-FR" sz="1400"/>
            </a:br>
            <a:r>
              <a:rPr lang="fr-FR" altLang="fr-FR" sz="1400"/>
              <a:t>initiale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5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65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11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6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15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4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65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15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46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1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565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utoUpdateAnimBg="0"/>
      <p:bldP spid="64565" grpId="0" autoUpdateAnimBg="0"/>
      <p:bldP spid="64599" grpId="0" animBg="1" autoUpdateAnimBg="0"/>
      <p:bldP spid="6460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5B8C7A9-26AC-48D0-9EB1-5DC2D9A5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BC51CFB-F507-49E5-9CFC-103653D36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98575"/>
            <a:ext cx="8794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/>
              <a:t>On isole l’axe </a:t>
            </a:r>
            <a:r>
              <a:rPr lang="fr-FR" altLang="fr-FR" sz="2000"/>
              <a:t>3</a:t>
            </a:r>
            <a:r>
              <a:rPr lang="fr-FR" altLang="fr-FR" sz="2000" b="0"/>
              <a:t> en plusieurs tronçons.</a:t>
            </a:r>
          </a:p>
          <a:p>
            <a:pPr algn="just">
              <a:spcBef>
                <a:spcPct val="50000"/>
              </a:spcBef>
            </a:pPr>
            <a:r>
              <a:rPr lang="fr-FR" altLang="fr-FR" sz="2000" b="0"/>
              <a:t>On</a:t>
            </a:r>
            <a:r>
              <a:rPr lang="fr-FR" altLang="fr-FR" sz="2000" b="0">
                <a:cs typeface="Times New Roman" panose="02020603050405020304" pitchFamily="18" charset="0"/>
              </a:rPr>
              <a:t> part d’un côté de la poutre en incluant la première action mécanique et à </a:t>
            </a:r>
            <a:r>
              <a:rPr lang="fr-FR" altLang="fr-FR" sz="2000">
                <a:cs typeface="Times New Roman" panose="02020603050405020304" pitchFamily="18" charset="0"/>
              </a:rPr>
              <a:t>chaque apparition</a:t>
            </a:r>
            <a:r>
              <a:rPr lang="fr-FR" altLang="fr-FR" sz="2000" b="0">
                <a:cs typeface="Times New Roman" panose="02020603050405020304" pitchFamily="18" charset="0"/>
              </a:rPr>
              <a:t> d’une nouvelle correspond un nouveau tronçon (sauf pour la dernière).</a:t>
            </a:r>
          </a:p>
        </p:txBody>
      </p:sp>
      <p:grpSp>
        <p:nvGrpSpPr>
          <p:cNvPr id="65540" name="Group 4">
            <a:extLst>
              <a:ext uri="{FF2B5EF4-FFF2-40B4-BE49-F238E27FC236}">
                <a16:creationId xmlns:a16="http://schemas.microsoft.com/office/drawing/2014/main" id="{A78F6217-29A0-4209-A814-59248AC0B744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2776538"/>
            <a:ext cx="4302125" cy="3449637"/>
            <a:chOff x="1549" y="1749"/>
            <a:chExt cx="2710" cy="2173"/>
          </a:xfrm>
        </p:grpSpPr>
        <p:sp>
          <p:nvSpPr>
            <p:cNvPr id="65541" name="Rectangle 5">
              <a:extLst>
                <a:ext uri="{FF2B5EF4-FFF2-40B4-BE49-F238E27FC236}">
                  <a16:creationId xmlns:a16="http://schemas.microsoft.com/office/drawing/2014/main" id="{C07B7683-C5BA-4E80-A0E2-715360875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1762"/>
              <a:ext cx="2710" cy="216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65542" name="Group 6">
              <a:extLst>
                <a:ext uri="{FF2B5EF4-FFF2-40B4-BE49-F238E27FC236}">
                  <a16:creationId xmlns:a16="http://schemas.microsoft.com/office/drawing/2014/main" id="{08BE87BE-8F59-49D1-B4B8-A9CA012C7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" y="1766"/>
              <a:ext cx="1928" cy="122"/>
              <a:chOff x="2016" y="1488"/>
              <a:chExt cx="1320" cy="108"/>
            </a:xfrm>
          </p:grpSpPr>
          <p:pic>
            <p:nvPicPr>
              <p:cNvPr id="65543" name="Picture 7">
                <a:extLst>
                  <a:ext uri="{FF2B5EF4-FFF2-40B4-BE49-F238E27FC236}">
                    <a16:creationId xmlns:a16="http://schemas.microsoft.com/office/drawing/2014/main" id="{9993E8B9-1B3D-4E7B-B0CF-0519A41FB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44" name="Picture 8">
                <a:extLst>
                  <a:ext uri="{FF2B5EF4-FFF2-40B4-BE49-F238E27FC236}">
                    <a16:creationId xmlns:a16="http://schemas.microsoft.com/office/drawing/2014/main" id="{D8667DF8-DE3A-448A-896F-1E32986516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545" name="Group 9">
              <a:extLst>
                <a:ext uri="{FF2B5EF4-FFF2-40B4-BE49-F238E27FC236}">
                  <a16:creationId xmlns:a16="http://schemas.microsoft.com/office/drawing/2014/main" id="{BDC1E9D5-1236-4A4A-8A36-36F1223BA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3" y="3795"/>
              <a:ext cx="1302" cy="122"/>
              <a:chOff x="3312" y="3456"/>
              <a:chExt cx="1440" cy="108"/>
            </a:xfrm>
          </p:grpSpPr>
          <p:pic>
            <p:nvPicPr>
              <p:cNvPr id="65546" name="Picture 10">
                <a:extLst>
                  <a:ext uri="{FF2B5EF4-FFF2-40B4-BE49-F238E27FC236}">
                    <a16:creationId xmlns:a16="http://schemas.microsoft.com/office/drawing/2014/main" id="{04D0BDFA-735A-418D-87F6-6C6E8E1226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47" name="Picture 11">
                <a:extLst>
                  <a:ext uri="{FF2B5EF4-FFF2-40B4-BE49-F238E27FC236}">
                    <a16:creationId xmlns:a16="http://schemas.microsoft.com/office/drawing/2014/main" id="{F388DD88-9CBA-4A0A-A716-9B54455985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5548" name="Text Box 12">
              <a:extLst>
                <a:ext uri="{FF2B5EF4-FFF2-40B4-BE49-F238E27FC236}">
                  <a16:creationId xmlns:a16="http://schemas.microsoft.com/office/drawing/2014/main" id="{8F6C976D-111D-46FE-AD63-6244194F2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1749"/>
              <a:ext cx="15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Identification des tronçons de l’étude</a:t>
              </a:r>
            </a:p>
          </p:txBody>
        </p:sp>
        <p:sp>
          <p:nvSpPr>
            <p:cNvPr id="65549" name="Text Box 13">
              <a:extLst>
                <a:ext uri="{FF2B5EF4-FFF2-40B4-BE49-F238E27FC236}">
                  <a16:creationId xmlns:a16="http://schemas.microsoft.com/office/drawing/2014/main" id="{806ED5C0-5370-4516-81BE-564DA2AFE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77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5</a:t>
              </a:r>
            </a:p>
          </p:txBody>
        </p:sp>
      </p:grpSp>
      <p:sp>
        <p:nvSpPr>
          <p:cNvPr id="65550" name="Rectangle 14">
            <a:extLst>
              <a:ext uri="{FF2B5EF4-FFF2-40B4-BE49-F238E27FC236}">
                <a16:creationId xmlns:a16="http://schemas.microsoft.com/office/drawing/2014/main" id="{1CE2FF51-8424-4800-933F-49586D9E5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Principe de calculs du torseur de cohésion</a:t>
            </a:r>
          </a:p>
        </p:txBody>
      </p:sp>
      <p:grpSp>
        <p:nvGrpSpPr>
          <p:cNvPr id="65551" name="Group 15">
            <a:extLst>
              <a:ext uri="{FF2B5EF4-FFF2-40B4-BE49-F238E27FC236}">
                <a16:creationId xmlns:a16="http://schemas.microsoft.com/office/drawing/2014/main" id="{0842D2A6-B6B5-4C33-B30E-2C27BD68946E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4241800"/>
            <a:ext cx="2730500" cy="481013"/>
            <a:chOff x="5616" y="6768"/>
            <a:chExt cx="4896" cy="864"/>
          </a:xfrm>
        </p:grpSpPr>
        <p:grpSp>
          <p:nvGrpSpPr>
            <p:cNvPr id="65552" name="Group 16">
              <a:extLst>
                <a:ext uri="{FF2B5EF4-FFF2-40B4-BE49-F238E27FC236}">
                  <a16:creationId xmlns:a16="http://schemas.microsoft.com/office/drawing/2014/main" id="{854D2F5C-ADAB-4FA2-A29D-50B995FF8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3" y="6864"/>
              <a:ext cx="3941" cy="672"/>
              <a:chOff x="6028" y="6864"/>
              <a:chExt cx="3941" cy="672"/>
            </a:xfrm>
          </p:grpSpPr>
          <p:sp>
            <p:nvSpPr>
              <p:cNvPr id="65553" name="Rectangle 17">
                <a:extLst>
                  <a:ext uri="{FF2B5EF4-FFF2-40B4-BE49-F238E27FC236}">
                    <a16:creationId xmlns:a16="http://schemas.microsoft.com/office/drawing/2014/main" id="{97040233-3FA1-4CA6-A125-DE95B9057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8" y="6864"/>
                <a:ext cx="464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54" name="Rectangle 18">
                <a:extLst>
                  <a:ext uri="{FF2B5EF4-FFF2-40B4-BE49-F238E27FC236}">
                    <a16:creationId xmlns:a16="http://schemas.microsoft.com/office/drawing/2014/main" id="{FF1905D0-6B55-4070-AA79-0D9076162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6" y="6864"/>
                <a:ext cx="463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5555" name="Group 19">
              <a:extLst>
                <a:ext uri="{FF2B5EF4-FFF2-40B4-BE49-F238E27FC236}">
                  <a16:creationId xmlns:a16="http://schemas.microsoft.com/office/drawing/2014/main" id="{A9FB21A7-AB57-4080-81DD-32AF5C2D7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6" y="6768"/>
              <a:ext cx="4896" cy="864"/>
              <a:chOff x="5616" y="6768"/>
              <a:chExt cx="4896" cy="864"/>
            </a:xfrm>
          </p:grpSpPr>
          <p:sp>
            <p:nvSpPr>
              <p:cNvPr id="65556" name="Rectangle 20">
                <a:extLst>
                  <a:ext uri="{FF2B5EF4-FFF2-40B4-BE49-F238E27FC236}">
                    <a16:creationId xmlns:a16="http://schemas.microsoft.com/office/drawing/2014/main" id="{302FE679-8FF0-4516-BD95-C4C7771E5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" y="6768"/>
                <a:ext cx="3199" cy="86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5557" name="Group 21">
                <a:extLst>
                  <a:ext uri="{FF2B5EF4-FFF2-40B4-BE49-F238E27FC236}">
                    <a16:creationId xmlns:a16="http://schemas.microsoft.com/office/drawing/2014/main" id="{60FCDA02-72FE-4134-ADB0-4BA48D36A7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16" y="6768"/>
                <a:ext cx="598" cy="864"/>
                <a:chOff x="4896" y="6336"/>
                <a:chExt cx="768" cy="864"/>
              </a:xfrm>
            </p:grpSpPr>
            <p:sp>
              <p:nvSpPr>
                <p:cNvPr id="65558" name="Rectangle 22">
                  <a:extLst>
                    <a:ext uri="{FF2B5EF4-FFF2-40B4-BE49-F238E27FC236}">
                      <a16:creationId xmlns:a16="http://schemas.microsoft.com/office/drawing/2014/main" id="{2CCBEADE-DD5F-4979-8321-D6DBD563A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59" name="AutoShape 23">
                  <a:extLst>
                    <a:ext uri="{FF2B5EF4-FFF2-40B4-BE49-F238E27FC236}">
                      <a16:creationId xmlns:a16="http://schemas.microsoft.com/office/drawing/2014/main" id="{ED090B3E-2BA3-44D9-9BEC-3D9D2F58C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608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5560" name="Group 24">
                <a:extLst>
                  <a:ext uri="{FF2B5EF4-FFF2-40B4-BE49-F238E27FC236}">
                    <a16:creationId xmlns:a16="http://schemas.microsoft.com/office/drawing/2014/main" id="{680B33D1-912F-45E9-8794-766ABFC34F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3" y="6768"/>
                <a:ext cx="589" cy="864"/>
                <a:chOff x="9504" y="6336"/>
                <a:chExt cx="759" cy="864"/>
              </a:xfrm>
            </p:grpSpPr>
            <p:sp>
              <p:nvSpPr>
                <p:cNvPr id="65561" name="Rectangle 25">
                  <a:extLst>
                    <a:ext uri="{FF2B5EF4-FFF2-40B4-BE49-F238E27FC236}">
                      <a16:creationId xmlns:a16="http://schemas.microsoft.com/office/drawing/2014/main" id="{E903E019-9B77-424F-96CA-085B89100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562" name="AutoShape 26">
                  <a:extLst>
                    <a:ext uri="{FF2B5EF4-FFF2-40B4-BE49-F238E27FC236}">
                      <a16:creationId xmlns:a16="http://schemas.microsoft.com/office/drawing/2014/main" id="{405496B9-CF42-40A7-A580-509A49E22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687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65563" name="Group 27">
            <a:extLst>
              <a:ext uri="{FF2B5EF4-FFF2-40B4-BE49-F238E27FC236}">
                <a16:creationId xmlns:a16="http://schemas.microsoft.com/office/drawing/2014/main" id="{47700884-36E7-4B1B-B141-2E123D961EF9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3987800"/>
            <a:ext cx="1920875" cy="1395413"/>
            <a:chOff x="2824" y="1706"/>
            <a:chExt cx="1210" cy="879"/>
          </a:xfrm>
        </p:grpSpPr>
        <p:sp>
          <p:nvSpPr>
            <p:cNvPr id="65564" name="Line 28">
              <a:extLst>
                <a:ext uri="{FF2B5EF4-FFF2-40B4-BE49-F238E27FC236}">
                  <a16:creationId xmlns:a16="http://schemas.microsoft.com/office/drawing/2014/main" id="{14A543D7-F46C-402C-B4C7-731066A4B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4" y="1706"/>
              <a:ext cx="0" cy="2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5" name="Line 29">
              <a:extLst>
                <a:ext uri="{FF2B5EF4-FFF2-40B4-BE49-F238E27FC236}">
                  <a16:creationId xmlns:a16="http://schemas.microsoft.com/office/drawing/2014/main" id="{63EC0EB9-FAC8-4735-9CA7-E981081BA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2007"/>
              <a:ext cx="0" cy="5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6" name="Line 30">
              <a:extLst>
                <a:ext uri="{FF2B5EF4-FFF2-40B4-BE49-F238E27FC236}">
                  <a16:creationId xmlns:a16="http://schemas.microsoft.com/office/drawing/2014/main" id="{F64B8AF8-D5D8-4DD0-8D65-AF485B760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1706"/>
              <a:ext cx="0" cy="2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567" name="Line 31">
            <a:extLst>
              <a:ext uri="{FF2B5EF4-FFF2-40B4-BE49-F238E27FC236}">
                <a16:creationId xmlns:a16="http://schemas.microsoft.com/office/drawing/2014/main" id="{05D394E5-626E-4D3B-8E1C-27F364E63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7850" y="4468813"/>
            <a:ext cx="2733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5589" name="Group 53">
            <a:extLst>
              <a:ext uri="{FF2B5EF4-FFF2-40B4-BE49-F238E27FC236}">
                <a16:creationId xmlns:a16="http://schemas.microsoft.com/office/drawing/2014/main" id="{B4CEED84-74FC-4029-B4C5-264977AAFFFB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3724275"/>
            <a:ext cx="1427162" cy="1770063"/>
            <a:chOff x="2829" y="1535"/>
            <a:chExt cx="1556" cy="1115"/>
          </a:xfrm>
        </p:grpSpPr>
        <p:sp>
          <p:nvSpPr>
            <p:cNvPr id="65590" name="Rectangle 54">
              <a:extLst>
                <a:ext uri="{FF2B5EF4-FFF2-40B4-BE49-F238E27FC236}">
                  <a16:creationId xmlns:a16="http://schemas.microsoft.com/office/drawing/2014/main" id="{E0F59C0C-A401-448B-8904-C23FD3736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535"/>
              <a:ext cx="1553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5591" name="Line 55">
              <a:extLst>
                <a:ext uri="{FF2B5EF4-FFF2-40B4-BE49-F238E27FC236}">
                  <a16:creationId xmlns:a16="http://schemas.microsoft.com/office/drawing/2014/main" id="{B7117D3D-7BD6-4CCC-94BC-9AC929392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9" y="1905"/>
              <a:ext cx="0" cy="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5592" name="Group 56">
            <a:extLst>
              <a:ext uri="{FF2B5EF4-FFF2-40B4-BE49-F238E27FC236}">
                <a16:creationId xmlns:a16="http://schemas.microsoft.com/office/drawing/2014/main" id="{FB8AC4DA-704B-4828-B342-392B8D344F63}"/>
              </a:ext>
            </a:extLst>
          </p:cNvPr>
          <p:cNvGrpSpPr>
            <a:grpSpLocks/>
          </p:cNvGrpSpPr>
          <p:nvPr/>
        </p:nvGrpSpPr>
        <p:grpSpPr bwMode="auto">
          <a:xfrm>
            <a:off x="4645025" y="3724275"/>
            <a:ext cx="1222375" cy="1770063"/>
            <a:chOff x="2958" y="1535"/>
            <a:chExt cx="1556" cy="1115"/>
          </a:xfrm>
        </p:grpSpPr>
        <p:sp>
          <p:nvSpPr>
            <p:cNvPr id="65593" name="Rectangle 57">
              <a:extLst>
                <a:ext uri="{FF2B5EF4-FFF2-40B4-BE49-F238E27FC236}">
                  <a16:creationId xmlns:a16="http://schemas.microsoft.com/office/drawing/2014/main" id="{20A0FE4C-9CC1-4C62-9D24-8F2BF33B8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1535"/>
              <a:ext cx="1553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5594" name="Line 58">
              <a:extLst>
                <a:ext uri="{FF2B5EF4-FFF2-40B4-BE49-F238E27FC236}">
                  <a16:creationId xmlns:a16="http://schemas.microsoft.com/office/drawing/2014/main" id="{8E985AC4-4C0E-499E-B333-914F4ADE6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1871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5595" name="Group 59">
            <a:extLst>
              <a:ext uri="{FF2B5EF4-FFF2-40B4-BE49-F238E27FC236}">
                <a16:creationId xmlns:a16="http://schemas.microsoft.com/office/drawing/2014/main" id="{B5EF66D7-B981-4167-91F3-7B163170AB2A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3724275"/>
            <a:ext cx="971550" cy="1770063"/>
            <a:chOff x="3098" y="1535"/>
            <a:chExt cx="1556" cy="1115"/>
          </a:xfrm>
        </p:grpSpPr>
        <p:sp>
          <p:nvSpPr>
            <p:cNvPr id="65596" name="Rectangle 60">
              <a:extLst>
                <a:ext uri="{FF2B5EF4-FFF2-40B4-BE49-F238E27FC236}">
                  <a16:creationId xmlns:a16="http://schemas.microsoft.com/office/drawing/2014/main" id="{89F8CC74-387C-4089-AB9C-1D0793F8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535"/>
              <a:ext cx="1553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5597" name="Line 61">
              <a:extLst>
                <a:ext uri="{FF2B5EF4-FFF2-40B4-BE49-F238E27FC236}">
                  <a16:creationId xmlns:a16="http://schemas.microsoft.com/office/drawing/2014/main" id="{885106CE-0C59-4A8E-A495-5A7288D6E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8" y="1871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5598" name="Group 62">
            <a:extLst>
              <a:ext uri="{FF2B5EF4-FFF2-40B4-BE49-F238E27FC236}">
                <a16:creationId xmlns:a16="http://schemas.microsoft.com/office/drawing/2014/main" id="{C6F30780-5BE7-46D6-8163-E5B4CEFA3EEF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3724275"/>
            <a:ext cx="727075" cy="1770063"/>
            <a:chOff x="3246" y="1535"/>
            <a:chExt cx="1393" cy="1115"/>
          </a:xfrm>
        </p:grpSpPr>
        <p:sp>
          <p:nvSpPr>
            <p:cNvPr id="65599" name="Rectangle 63">
              <a:extLst>
                <a:ext uri="{FF2B5EF4-FFF2-40B4-BE49-F238E27FC236}">
                  <a16:creationId xmlns:a16="http://schemas.microsoft.com/office/drawing/2014/main" id="{216960F5-B078-4310-85D1-094C77113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535"/>
              <a:ext cx="1390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5600" name="Line 64">
              <a:extLst>
                <a:ext uri="{FF2B5EF4-FFF2-40B4-BE49-F238E27FC236}">
                  <a16:creationId xmlns:a16="http://schemas.microsoft.com/office/drawing/2014/main" id="{EAF72320-3A06-4B7D-80D5-C40B3C310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1871"/>
              <a:ext cx="0" cy="2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5601" name="Group 65">
            <a:extLst>
              <a:ext uri="{FF2B5EF4-FFF2-40B4-BE49-F238E27FC236}">
                <a16:creationId xmlns:a16="http://schemas.microsoft.com/office/drawing/2014/main" id="{D6C0350E-1BC8-42A1-86EF-1AC308C7B1EE}"/>
              </a:ext>
            </a:extLst>
          </p:cNvPr>
          <p:cNvGrpSpPr>
            <a:grpSpLocks/>
          </p:cNvGrpSpPr>
          <p:nvPr/>
        </p:nvGrpSpPr>
        <p:grpSpPr bwMode="auto">
          <a:xfrm>
            <a:off x="5445125" y="3724275"/>
            <a:ext cx="422275" cy="1770063"/>
            <a:chOff x="4032" y="1535"/>
            <a:chExt cx="758" cy="1115"/>
          </a:xfrm>
        </p:grpSpPr>
        <p:sp>
          <p:nvSpPr>
            <p:cNvPr id="65602" name="Rectangle 66">
              <a:extLst>
                <a:ext uri="{FF2B5EF4-FFF2-40B4-BE49-F238E27FC236}">
                  <a16:creationId xmlns:a16="http://schemas.microsoft.com/office/drawing/2014/main" id="{899F7367-E9E4-4923-BCFC-8DB5A4FCB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1535"/>
              <a:ext cx="756" cy="11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5603" name="Line 67">
              <a:extLst>
                <a:ext uri="{FF2B5EF4-FFF2-40B4-BE49-F238E27FC236}">
                  <a16:creationId xmlns:a16="http://schemas.microsoft.com/office/drawing/2014/main" id="{B9A4FD4D-C4C3-4EB2-9EBD-5635348FA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905"/>
              <a:ext cx="0" cy="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5588" name="Group 52">
            <a:extLst>
              <a:ext uri="{FF2B5EF4-FFF2-40B4-BE49-F238E27FC236}">
                <a16:creationId xmlns:a16="http://schemas.microsoft.com/office/drawing/2014/main" id="{309D9050-842E-4CDD-AAD0-FB06D80832F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005388"/>
            <a:ext cx="3048000" cy="709612"/>
            <a:chOff x="1968" y="3030"/>
            <a:chExt cx="1920" cy="447"/>
          </a:xfrm>
        </p:grpSpPr>
        <p:sp>
          <p:nvSpPr>
            <p:cNvPr id="65585" name="Text Box 49">
              <a:extLst>
                <a:ext uri="{FF2B5EF4-FFF2-40B4-BE49-F238E27FC236}">
                  <a16:creationId xmlns:a16="http://schemas.microsoft.com/office/drawing/2014/main" id="{3280E638-F36D-4EC8-AC2B-A58C741D9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" y="3168"/>
              <a:ext cx="9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ts val="600"/>
                </a:spcBef>
              </a:pPr>
              <a:r>
                <a:rPr lang="fr-FR" altLang="fr-FR" sz="2400">
                  <a:solidFill>
                    <a:srgbClr val="FF0000"/>
                  </a:solidFill>
                </a:rPr>
                <a:t>Tronçon I</a:t>
              </a:r>
              <a:r>
                <a:rPr lang="en-US" altLang="fr-FR" sz="2400">
                  <a:solidFill>
                    <a:srgbClr val="FF0000"/>
                  </a:solidFill>
                </a:rPr>
                <a:t>I</a:t>
              </a:r>
              <a:endParaRPr lang="fr-FR" altLang="fr-FR" sz="2400">
                <a:solidFill>
                  <a:srgbClr val="FF0000"/>
                </a:solidFill>
              </a:endParaRPr>
            </a:p>
          </p:txBody>
        </p:sp>
        <p:sp>
          <p:nvSpPr>
            <p:cNvPr id="65586" name="AutoShape 50">
              <a:extLst>
                <a:ext uri="{FF2B5EF4-FFF2-40B4-BE49-F238E27FC236}">
                  <a16:creationId xmlns:a16="http://schemas.microsoft.com/office/drawing/2014/main" id="{66004FFA-D480-4D12-822E-4B25F28CF201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799" y="2199"/>
              <a:ext cx="65" cy="1728"/>
            </a:xfrm>
            <a:prstGeom prst="rightBrace">
              <a:avLst>
                <a:gd name="adj1" fmla="val 221538"/>
                <a:gd name="adj2" fmla="val 51384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604" name="AutoShape 68">
            <a:extLst>
              <a:ext uri="{FF2B5EF4-FFF2-40B4-BE49-F238E27FC236}">
                <a16:creationId xmlns:a16="http://schemas.microsoft.com/office/drawing/2014/main" id="{AF0891FB-F51D-41CD-9D61-89297D900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3108325"/>
            <a:ext cx="935038" cy="717550"/>
          </a:xfrm>
          <a:prstGeom prst="wedgeRectCallout">
            <a:avLst>
              <a:gd name="adj1" fmla="val -44565"/>
              <a:gd name="adj2" fmla="val 109514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Section</a:t>
            </a:r>
            <a:br>
              <a:rPr lang="fr-FR" altLang="fr-FR" sz="1400"/>
            </a:br>
            <a:r>
              <a:rPr lang="fr-FR" altLang="fr-FR" sz="1400"/>
              <a:t>droite</a:t>
            </a:r>
            <a:br>
              <a:rPr lang="fr-FR" altLang="fr-FR" sz="1400"/>
            </a:br>
            <a:r>
              <a:rPr lang="fr-FR" altLang="fr-FR" sz="1400"/>
              <a:t>finale</a:t>
            </a:r>
          </a:p>
        </p:txBody>
      </p:sp>
      <p:sp>
        <p:nvSpPr>
          <p:cNvPr id="65605" name="AutoShape 69">
            <a:extLst>
              <a:ext uri="{FF2B5EF4-FFF2-40B4-BE49-F238E27FC236}">
                <a16:creationId xmlns:a16="http://schemas.microsoft.com/office/drawing/2014/main" id="{9C99F568-F2D3-4B1A-B1C4-93EF0094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108325"/>
            <a:ext cx="911225" cy="717550"/>
          </a:xfrm>
          <a:prstGeom prst="wedgeRectCallout">
            <a:avLst>
              <a:gd name="adj1" fmla="val -47560"/>
              <a:gd name="adj2" fmla="val 116370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Section </a:t>
            </a:r>
            <a:br>
              <a:rPr lang="fr-FR" altLang="fr-FR" sz="1400"/>
            </a:br>
            <a:r>
              <a:rPr lang="fr-FR" altLang="fr-FR" sz="1400"/>
              <a:t>droite</a:t>
            </a:r>
            <a:br>
              <a:rPr lang="fr-FR" altLang="fr-FR" sz="1400"/>
            </a:br>
            <a:r>
              <a:rPr lang="fr-FR" altLang="fr-FR" sz="1400"/>
              <a:t>initiale</a:t>
            </a:r>
          </a:p>
        </p:txBody>
      </p:sp>
      <p:sp>
        <p:nvSpPr>
          <p:cNvPr id="65607" name="Text Box 71">
            <a:extLst>
              <a:ext uri="{FF2B5EF4-FFF2-40B4-BE49-F238E27FC236}">
                <a16:creationId xmlns:a16="http://schemas.microsoft.com/office/drawing/2014/main" id="{3BF0918D-1929-4662-B4A9-58067BA10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319463"/>
            <a:ext cx="14954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ts val="600"/>
              </a:spcBef>
            </a:pPr>
            <a:r>
              <a:rPr lang="fr-FR" altLang="fr-FR" sz="2400">
                <a:solidFill>
                  <a:srgbClr val="FF0000"/>
                </a:solidFill>
              </a:rPr>
              <a:t>Tronçon I</a:t>
            </a:r>
          </a:p>
        </p:txBody>
      </p:sp>
      <p:sp>
        <p:nvSpPr>
          <p:cNvPr id="65608" name="AutoShape 72">
            <a:extLst>
              <a:ext uri="{FF2B5EF4-FFF2-40B4-BE49-F238E27FC236}">
                <a16:creationId xmlns:a16="http://schemas.microsoft.com/office/drawing/2014/main" id="{EA83FE5B-1849-4E0D-B2E5-9DB391963353}"/>
              </a:ext>
            </a:extLst>
          </p:cNvPr>
          <p:cNvSpPr>
            <a:spLocks/>
          </p:cNvSpPr>
          <p:nvPr/>
        </p:nvSpPr>
        <p:spPr bwMode="auto">
          <a:xfrm rot="-5400000">
            <a:off x="3703638" y="3246438"/>
            <a:ext cx="103187" cy="1328737"/>
          </a:xfrm>
          <a:prstGeom prst="rightBrace">
            <a:avLst>
              <a:gd name="adj1" fmla="val 107308"/>
              <a:gd name="adj2" fmla="val 51384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609" name="Text Box 73">
            <a:extLst>
              <a:ext uri="{FF2B5EF4-FFF2-40B4-BE49-F238E27FC236}">
                <a16:creationId xmlns:a16="http://schemas.microsoft.com/office/drawing/2014/main" id="{01355A36-E623-4187-93FE-75AC7681A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52800"/>
            <a:ext cx="152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0"/>
              <a:t>Il y a ensuite l’étude de l’équilibre à mener de chaque tronçon identifié.</a:t>
            </a:r>
            <a:endParaRPr lang="fr-FR" altLang="fr-FR" sz="2000" b="0">
              <a:cs typeface="Times New Roman" panose="02020603050405020304" pitchFamily="18" charset="0"/>
            </a:endParaRPr>
          </a:p>
        </p:txBody>
      </p:sp>
      <p:sp>
        <p:nvSpPr>
          <p:cNvPr id="65610" name="Text Box 74">
            <a:extLst>
              <a:ext uri="{FF2B5EF4-FFF2-40B4-BE49-F238E27FC236}">
                <a16:creationId xmlns:a16="http://schemas.microsoft.com/office/drawing/2014/main" id="{20414EA5-957F-46BB-B1E1-69840737D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578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04" grpId="0" animBg="1" autoUpdateAnimBg="0"/>
      <p:bldP spid="65605" grpId="0" animBg="1" autoUpdateAnimBg="0"/>
      <p:bldP spid="65609" grpId="0" autoUpdateAnimBg="0"/>
      <p:bldP spid="656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4EB818A-5D77-4DBF-A9B5-B2534606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0B2E9201-3854-41BE-9607-73954719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98575"/>
            <a:ext cx="2511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/>
              <a:t>Isolons le tronçon </a:t>
            </a:r>
            <a:r>
              <a:rPr lang="fr-FR" altLang="fr-FR" sz="2000"/>
              <a:t>I</a:t>
            </a:r>
            <a:r>
              <a:rPr lang="fr-FR" altLang="fr-FR" sz="2000" b="0"/>
              <a:t> :</a:t>
            </a:r>
            <a:endParaRPr lang="fr-FR" altLang="fr-FR" sz="2000" b="0">
              <a:cs typeface="Times New Roman" panose="02020603050405020304" pitchFamily="18" charset="0"/>
            </a:endParaRP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99F57600-DDD4-4D60-8488-3F611304085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295400"/>
            <a:ext cx="4302125" cy="3449638"/>
            <a:chOff x="1549" y="1749"/>
            <a:chExt cx="2710" cy="2173"/>
          </a:xfrm>
        </p:grpSpPr>
        <p:sp>
          <p:nvSpPr>
            <p:cNvPr id="66565" name="Rectangle 5">
              <a:extLst>
                <a:ext uri="{FF2B5EF4-FFF2-40B4-BE49-F238E27FC236}">
                  <a16:creationId xmlns:a16="http://schemas.microsoft.com/office/drawing/2014/main" id="{CC17E0ED-A7AD-417C-A82A-0D73F3E1C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1762"/>
              <a:ext cx="2710" cy="216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66566" name="Group 6">
              <a:extLst>
                <a:ext uri="{FF2B5EF4-FFF2-40B4-BE49-F238E27FC236}">
                  <a16:creationId xmlns:a16="http://schemas.microsoft.com/office/drawing/2014/main" id="{91CA58ED-557C-4687-B0A3-E8702AFCD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" y="1766"/>
              <a:ext cx="1928" cy="122"/>
              <a:chOff x="2016" y="1488"/>
              <a:chExt cx="1320" cy="108"/>
            </a:xfrm>
          </p:grpSpPr>
          <p:pic>
            <p:nvPicPr>
              <p:cNvPr id="66567" name="Picture 7">
                <a:extLst>
                  <a:ext uri="{FF2B5EF4-FFF2-40B4-BE49-F238E27FC236}">
                    <a16:creationId xmlns:a16="http://schemas.microsoft.com/office/drawing/2014/main" id="{2D8DFF31-29B8-4427-8D0B-42C30BE64A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68" name="Picture 8">
                <a:extLst>
                  <a:ext uri="{FF2B5EF4-FFF2-40B4-BE49-F238E27FC236}">
                    <a16:creationId xmlns:a16="http://schemas.microsoft.com/office/drawing/2014/main" id="{1C72C608-4949-49F1-9D67-BD4CFC9DF6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569" name="Group 9">
              <a:extLst>
                <a:ext uri="{FF2B5EF4-FFF2-40B4-BE49-F238E27FC236}">
                  <a16:creationId xmlns:a16="http://schemas.microsoft.com/office/drawing/2014/main" id="{D8BAE415-6869-4D0C-B16C-2C3755532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3" y="3795"/>
              <a:ext cx="1302" cy="122"/>
              <a:chOff x="3312" y="3456"/>
              <a:chExt cx="1440" cy="108"/>
            </a:xfrm>
          </p:grpSpPr>
          <p:pic>
            <p:nvPicPr>
              <p:cNvPr id="66570" name="Picture 10">
                <a:extLst>
                  <a:ext uri="{FF2B5EF4-FFF2-40B4-BE49-F238E27FC236}">
                    <a16:creationId xmlns:a16="http://schemas.microsoft.com/office/drawing/2014/main" id="{E65D730F-D077-4825-8B41-E490A5C9DA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71" name="Picture 11">
                <a:extLst>
                  <a:ext uri="{FF2B5EF4-FFF2-40B4-BE49-F238E27FC236}">
                    <a16:creationId xmlns:a16="http://schemas.microsoft.com/office/drawing/2014/main" id="{2ABEE8BF-48AB-4ADA-B811-87D60B436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6572" name="Text Box 12">
              <a:extLst>
                <a:ext uri="{FF2B5EF4-FFF2-40B4-BE49-F238E27FC236}">
                  <a16:creationId xmlns:a16="http://schemas.microsoft.com/office/drawing/2014/main" id="{8B8A9AF2-1E40-4514-B18E-E1A0D644A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1749"/>
              <a:ext cx="15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Étude de l’équilibre du tronçon I</a:t>
              </a:r>
            </a:p>
          </p:txBody>
        </p:sp>
        <p:sp>
          <p:nvSpPr>
            <p:cNvPr id="66573" name="Text Box 13">
              <a:extLst>
                <a:ext uri="{FF2B5EF4-FFF2-40B4-BE49-F238E27FC236}">
                  <a16:creationId xmlns:a16="http://schemas.microsoft.com/office/drawing/2014/main" id="{4241E69B-F19F-48B6-BFA6-2CE5F6A6E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77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6</a:t>
              </a:r>
            </a:p>
          </p:txBody>
        </p:sp>
      </p:grpSp>
      <p:sp>
        <p:nvSpPr>
          <p:cNvPr id="66574" name="Rectangle 14">
            <a:extLst>
              <a:ext uri="{FF2B5EF4-FFF2-40B4-BE49-F238E27FC236}">
                <a16:creationId xmlns:a16="http://schemas.microsoft.com/office/drawing/2014/main" id="{9B92D65B-A752-496D-99F8-ED71E78C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Principe de calculs du torseur de cohésion</a:t>
            </a:r>
          </a:p>
        </p:txBody>
      </p:sp>
      <p:grpSp>
        <p:nvGrpSpPr>
          <p:cNvPr id="66614" name="Group 54">
            <a:extLst>
              <a:ext uri="{FF2B5EF4-FFF2-40B4-BE49-F238E27FC236}">
                <a16:creationId xmlns:a16="http://schemas.microsoft.com/office/drawing/2014/main" id="{D0479173-102F-484E-8C48-7F574C29A4ED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3005138"/>
            <a:ext cx="2730500" cy="481012"/>
            <a:chOff x="5616" y="6768"/>
            <a:chExt cx="4896" cy="864"/>
          </a:xfrm>
        </p:grpSpPr>
        <p:grpSp>
          <p:nvGrpSpPr>
            <p:cNvPr id="66615" name="Group 55">
              <a:extLst>
                <a:ext uri="{FF2B5EF4-FFF2-40B4-BE49-F238E27FC236}">
                  <a16:creationId xmlns:a16="http://schemas.microsoft.com/office/drawing/2014/main" id="{5AC9EC3B-97E4-4257-BF1B-3AC91B711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3" y="6864"/>
              <a:ext cx="3941" cy="672"/>
              <a:chOff x="6028" y="6864"/>
              <a:chExt cx="3941" cy="672"/>
            </a:xfrm>
          </p:grpSpPr>
          <p:sp>
            <p:nvSpPr>
              <p:cNvPr id="66616" name="Rectangle 56">
                <a:extLst>
                  <a:ext uri="{FF2B5EF4-FFF2-40B4-BE49-F238E27FC236}">
                    <a16:creationId xmlns:a16="http://schemas.microsoft.com/office/drawing/2014/main" id="{2804E4D5-1489-4D25-BD15-952F4188E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8" y="6864"/>
                <a:ext cx="464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17" name="Rectangle 57">
                <a:extLst>
                  <a:ext uri="{FF2B5EF4-FFF2-40B4-BE49-F238E27FC236}">
                    <a16:creationId xmlns:a16="http://schemas.microsoft.com/office/drawing/2014/main" id="{83B13C3A-E3AE-466C-9475-F0E56A1F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6" y="6864"/>
                <a:ext cx="463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6618" name="Group 58">
              <a:extLst>
                <a:ext uri="{FF2B5EF4-FFF2-40B4-BE49-F238E27FC236}">
                  <a16:creationId xmlns:a16="http://schemas.microsoft.com/office/drawing/2014/main" id="{D5CD60ED-7BB9-4E25-9C48-3EC1A240C8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6" y="6768"/>
              <a:ext cx="4896" cy="864"/>
              <a:chOff x="5616" y="6768"/>
              <a:chExt cx="4896" cy="864"/>
            </a:xfrm>
          </p:grpSpPr>
          <p:sp>
            <p:nvSpPr>
              <p:cNvPr id="66619" name="Rectangle 59">
                <a:extLst>
                  <a:ext uri="{FF2B5EF4-FFF2-40B4-BE49-F238E27FC236}">
                    <a16:creationId xmlns:a16="http://schemas.microsoft.com/office/drawing/2014/main" id="{96D8D6BC-5434-410A-8DEB-4039F0015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" y="6768"/>
                <a:ext cx="3199" cy="86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6620" name="Group 60">
                <a:extLst>
                  <a:ext uri="{FF2B5EF4-FFF2-40B4-BE49-F238E27FC236}">
                    <a16:creationId xmlns:a16="http://schemas.microsoft.com/office/drawing/2014/main" id="{EBB49F75-AD00-4AE4-AFD4-31E8D30813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16" y="6768"/>
                <a:ext cx="598" cy="864"/>
                <a:chOff x="4896" y="6336"/>
                <a:chExt cx="768" cy="864"/>
              </a:xfrm>
            </p:grpSpPr>
            <p:sp>
              <p:nvSpPr>
                <p:cNvPr id="66621" name="Rectangle 61">
                  <a:extLst>
                    <a:ext uri="{FF2B5EF4-FFF2-40B4-BE49-F238E27FC236}">
                      <a16:creationId xmlns:a16="http://schemas.microsoft.com/office/drawing/2014/main" id="{6D535609-1EA9-47C5-B346-B61D842DC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622" name="AutoShape 62">
                  <a:extLst>
                    <a:ext uri="{FF2B5EF4-FFF2-40B4-BE49-F238E27FC236}">
                      <a16:creationId xmlns:a16="http://schemas.microsoft.com/office/drawing/2014/main" id="{B666AC96-FB26-46B4-AB6D-39281BBCD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608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6623" name="Group 63">
                <a:extLst>
                  <a:ext uri="{FF2B5EF4-FFF2-40B4-BE49-F238E27FC236}">
                    <a16:creationId xmlns:a16="http://schemas.microsoft.com/office/drawing/2014/main" id="{3A6F8E7C-28D9-44B4-B7E5-E068A71FAF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3" y="6768"/>
                <a:ext cx="589" cy="864"/>
                <a:chOff x="9504" y="6336"/>
                <a:chExt cx="759" cy="864"/>
              </a:xfrm>
            </p:grpSpPr>
            <p:sp>
              <p:nvSpPr>
                <p:cNvPr id="66624" name="Rectangle 64">
                  <a:extLst>
                    <a:ext uri="{FF2B5EF4-FFF2-40B4-BE49-F238E27FC236}">
                      <a16:creationId xmlns:a16="http://schemas.microsoft.com/office/drawing/2014/main" id="{A70ABE6A-E7FF-4738-82F2-D892EBD71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625" name="AutoShape 65">
                  <a:extLst>
                    <a:ext uri="{FF2B5EF4-FFF2-40B4-BE49-F238E27FC236}">
                      <a16:creationId xmlns:a16="http://schemas.microsoft.com/office/drawing/2014/main" id="{C3CA05F1-0595-46E7-9C53-AC4B367F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687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66626" name="Group 66">
            <a:extLst>
              <a:ext uri="{FF2B5EF4-FFF2-40B4-BE49-F238E27FC236}">
                <a16:creationId xmlns:a16="http://schemas.microsoft.com/office/drawing/2014/main" id="{44E447AE-F5A8-464A-BD98-E2D98331E181}"/>
              </a:ext>
            </a:extLst>
          </p:cNvPr>
          <p:cNvGrpSpPr>
            <a:grpSpLocks/>
          </p:cNvGrpSpPr>
          <p:nvPr/>
        </p:nvGrpSpPr>
        <p:grpSpPr bwMode="auto">
          <a:xfrm>
            <a:off x="5678488" y="2668588"/>
            <a:ext cx="1920875" cy="1673225"/>
            <a:chOff x="2824" y="1706"/>
            <a:chExt cx="1210" cy="879"/>
          </a:xfrm>
        </p:grpSpPr>
        <p:sp>
          <p:nvSpPr>
            <p:cNvPr id="66627" name="Line 67">
              <a:extLst>
                <a:ext uri="{FF2B5EF4-FFF2-40B4-BE49-F238E27FC236}">
                  <a16:creationId xmlns:a16="http://schemas.microsoft.com/office/drawing/2014/main" id="{A363EF4B-5951-4D11-BB3A-753692B93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4" y="1706"/>
              <a:ext cx="0" cy="2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28" name="Line 68">
              <a:extLst>
                <a:ext uri="{FF2B5EF4-FFF2-40B4-BE49-F238E27FC236}">
                  <a16:creationId xmlns:a16="http://schemas.microsoft.com/office/drawing/2014/main" id="{2582161B-513B-4CFD-B3E9-332F01B37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2007"/>
              <a:ext cx="0" cy="5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29" name="Line 69">
              <a:extLst>
                <a:ext uri="{FF2B5EF4-FFF2-40B4-BE49-F238E27FC236}">
                  <a16:creationId xmlns:a16="http://schemas.microsoft.com/office/drawing/2014/main" id="{2FA26BB0-5DF2-4BEE-AADE-194F499FA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1706"/>
              <a:ext cx="0" cy="2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6630" name="Oval 70">
            <a:extLst>
              <a:ext uri="{FF2B5EF4-FFF2-40B4-BE49-F238E27FC236}">
                <a16:creationId xmlns:a16="http://schemas.microsoft.com/office/drawing/2014/main" id="{F626B225-8E53-410F-B909-CEB17BDB3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2693988"/>
            <a:ext cx="185737" cy="1825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A</a:t>
            </a:r>
          </a:p>
        </p:txBody>
      </p:sp>
      <p:grpSp>
        <p:nvGrpSpPr>
          <p:cNvPr id="66636" name="Group 76">
            <a:extLst>
              <a:ext uri="{FF2B5EF4-FFF2-40B4-BE49-F238E27FC236}">
                <a16:creationId xmlns:a16="http://schemas.microsoft.com/office/drawing/2014/main" id="{E5E732E0-3953-4CDD-BF70-9821ACBD1770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2482851"/>
            <a:ext cx="2617788" cy="1939925"/>
            <a:chOff x="2822" y="1713"/>
            <a:chExt cx="1649" cy="1222"/>
          </a:xfrm>
        </p:grpSpPr>
        <p:sp>
          <p:nvSpPr>
            <p:cNvPr id="66637" name="Rectangle 77">
              <a:extLst>
                <a:ext uri="{FF2B5EF4-FFF2-40B4-BE49-F238E27FC236}">
                  <a16:creationId xmlns:a16="http://schemas.microsoft.com/office/drawing/2014/main" id="{5EE1D94F-A70A-45A3-AA36-688F2F532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1713"/>
              <a:ext cx="1322" cy="122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66638" name="Line 78">
              <a:extLst>
                <a:ext uri="{FF2B5EF4-FFF2-40B4-BE49-F238E27FC236}">
                  <a16:creationId xmlns:a16="http://schemas.microsoft.com/office/drawing/2014/main" id="{5B48FDCC-890D-4A32-8CBA-21B6ACD7B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044"/>
              <a:ext cx="0" cy="3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39" name="Oval 79">
              <a:extLst>
                <a:ext uri="{FF2B5EF4-FFF2-40B4-BE49-F238E27FC236}">
                  <a16:creationId xmlns:a16="http://schemas.microsoft.com/office/drawing/2014/main" id="{86BF1992-49A7-47F6-A726-1F5B3D621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1802"/>
              <a:ext cx="230" cy="2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 b="0"/>
                <a:t>G</a:t>
              </a:r>
            </a:p>
          </p:txBody>
        </p:sp>
        <p:grpSp>
          <p:nvGrpSpPr>
            <p:cNvPr id="66640" name="Group 80">
              <a:extLst>
                <a:ext uri="{FF2B5EF4-FFF2-40B4-BE49-F238E27FC236}">
                  <a16:creationId xmlns:a16="http://schemas.microsoft.com/office/drawing/2014/main" id="{5E66FCBD-F926-4285-B5D6-AD1BAD056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2" y="2327"/>
              <a:ext cx="321" cy="403"/>
              <a:chOff x="2822" y="2327"/>
              <a:chExt cx="321" cy="403"/>
            </a:xfrm>
          </p:grpSpPr>
          <p:sp>
            <p:nvSpPr>
              <p:cNvPr id="66641" name="Line 81">
                <a:extLst>
                  <a:ext uri="{FF2B5EF4-FFF2-40B4-BE49-F238E27FC236}">
                    <a16:creationId xmlns:a16="http://schemas.microsoft.com/office/drawing/2014/main" id="{D6D3C571-4074-490F-B79F-992F7A5DE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2" y="2327"/>
                <a:ext cx="0" cy="40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42" name="Line 82">
                <a:extLst>
                  <a:ext uri="{FF2B5EF4-FFF2-40B4-BE49-F238E27FC236}">
                    <a16:creationId xmlns:a16="http://schemas.microsoft.com/office/drawing/2014/main" id="{DC6A0FFC-6EE9-4318-A15C-A5E6B5BFC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2442"/>
                <a:ext cx="0" cy="2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43" name="Line 83">
                <a:extLst>
                  <a:ext uri="{FF2B5EF4-FFF2-40B4-BE49-F238E27FC236}">
                    <a16:creationId xmlns:a16="http://schemas.microsoft.com/office/drawing/2014/main" id="{68C00C15-3D99-4006-974C-0C1B2F340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2" y="2672"/>
                <a:ext cx="32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44" name="Text Box 84">
                <a:extLst>
                  <a:ext uri="{FF2B5EF4-FFF2-40B4-BE49-F238E27FC236}">
                    <a16:creationId xmlns:a16="http://schemas.microsoft.com/office/drawing/2014/main" id="{80DB73AE-A6D3-4A2B-8981-6F29ED87C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8" y="2442"/>
                <a:ext cx="15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600" b="0"/>
                  <a:t>x</a:t>
                </a:r>
              </a:p>
            </p:txBody>
          </p:sp>
        </p:grpSp>
      </p:grpSp>
      <p:sp>
        <p:nvSpPr>
          <p:cNvPr id="66645" name="Line 85">
            <a:extLst>
              <a:ext uri="{FF2B5EF4-FFF2-40B4-BE49-F238E27FC236}">
                <a16:creationId xmlns:a16="http://schemas.microsoft.com/office/drawing/2014/main" id="{96112632-B1B0-416C-A98A-EA9C00FF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232150"/>
            <a:ext cx="2733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6646" name="Group 86">
            <a:extLst>
              <a:ext uri="{FF2B5EF4-FFF2-40B4-BE49-F238E27FC236}">
                <a16:creationId xmlns:a16="http://schemas.microsoft.com/office/drawing/2014/main" id="{BCED3B9E-FE08-463F-97C7-0C608792E07D}"/>
              </a:ext>
            </a:extLst>
          </p:cNvPr>
          <p:cNvGrpSpPr>
            <a:grpSpLocks/>
          </p:cNvGrpSpPr>
          <p:nvPr/>
        </p:nvGrpSpPr>
        <p:grpSpPr bwMode="auto">
          <a:xfrm>
            <a:off x="6116638" y="2835275"/>
            <a:ext cx="1263650" cy="773113"/>
            <a:chOff x="3108" y="1945"/>
            <a:chExt cx="796" cy="487"/>
          </a:xfrm>
        </p:grpSpPr>
        <p:grpSp>
          <p:nvGrpSpPr>
            <p:cNvPr id="66647" name="Group 87">
              <a:extLst>
                <a:ext uri="{FF2B5EF4-FFF2-40B4-BE49-F238E27FC236}">
                  <a16:creationId xmlns:a16="http://schemas.microsoft.com/office/drawing/2014/main" id="{E25DADCA-5CCC-4674-A4AA-3F823B84289E}"/>
                </a:ext>
              </a:extLst>
            </p:cNvPr>
            <p:cNvGrpSpPr>
              <a:grpSpLocks/>
            </p:cNvGrpSpPr>
            <p:nvPr/>
          </p:nvGrpSpPr>
          <p:grpSpPr bwMode="auto">
            <a:xfrm rot="4187949">
              <a:off x="3441" y="1612"/>
              <a:ext cx="119" cy="785"/>
              <a:chOff x="4778" y="677"/>
              <a:chExt cx="119" cy="785"/>
            </a:xfrm>
          </p:grpSpPr>
          <p:sp>
            <p:nvSpPr>
              <p:cNvPr id="66648" name="Line 88">
                <a:extLst>
                  <a:ext uri="{FF2B5EF4-FFF2-40B4-BE49-F238E27FC236}">
                    <a16:creationId xmlns:a16="http://schemas.microsoft.com/office/drawing/2014/main" id="{091058F4-8663-40BD-B4E1-1AE42A659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49" name="Line 89">
                <a:extLst>
                  <a:ext uri="{FF2B5EF4-FFF2-40B4-BE49-F238E27FC236}">
                    <a16:creationId xmlns:a16="http://schemas.microsoft.com/office/drawing/2014/main" id="{44877BE2-035C-4AF1-A561-56075F6AB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50" name="Line 90">
                <a:extLst>
                  <a:ext uri="{FF2B5EF4-FFF2-40B4-BE49-F238E27FC236}">
                    <a16:creationId xmlns:a16="http://schemas.microsoft.com/office/drawing/2014/main" id="{54568611-F72A-4E9C-9C14-C7EB8164A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6651" name="Group 91">
              <a:extLst>
                <a:ext uri="{FF2B5EF4-FFF2-40B4-BE49-F238E27FC236}">
                  <a16:creationId xmlns:a16="http://schemas.microsoft.com/office/drawing/2014/main" id="{FD46A2DC-6F0B-42B7-89D2-722B1F3082F0}"/>
                </a:ext>
              </a:extLst>
            </p:cNvPr>
            <p:cNvGrpSpPr>
              <a:grpSpLocks/>
            </p:cNvGrpSpPr>
            <p:nvPr/>
          </p:nvGrpSpPr>
          <p:grpSpPr bwMode="auto">
            <a:xfrm rot="17412051" flipV="1">
              <a:off x="3452" y="1980"/>
              <a:ext cx="119" cy="785"/>
              <a:chOff x="4778" y="677"/>
              <a:chExt cx="119" cy="785"/>
            </a:xfrm>
          </p:grpSpPr>
          <p:sp>
            <p:nvSpPr>
              <p:cNvPr id="66652" name="Line 92">
                <a:extLst>
                  <a:ext uri="{FF2B5EF4-FFF2-40B4-BE49-F238E27FC236}">
                    <a16:creationId xmlns:a16="http://schemas.microsoft.com/office/drawing/2014/main" id="{F185C6C1-498D-4F10-A492-19F8E5C0F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53" name="Line 93">
                <a:extLst>
                  <a:ext uri="{FF2B5EF4-FFF2-40B4-BE49-F238E27FC236}">
                    <a16:creationId xmlns:a16="http://schemas.microsoft.com/office/drawing/2014/main" id="{AA09CB8F-7919-4E2A-B12D-666CB44F0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54" name="Line 94">
                <a:extLst>
                  <a:ext uri="{FF2B5EF4-FFF2-40B4-BE49-F238E27FC236}">
                    <a16:creationId xmlns:a16="http://schemas.microsoft.com/office/drawing/2014/main" id="{CA7631E6-EE61-4E49-8E5D-41F1F869A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6655" name="AutoShape 95">
            <a:extLst>
              <a:ext uri="{FF2B5EF4-FFF2-40B4-BE49-F238E27FC236}">
                <a16:creationId xmlns:a16="http://schemas.microsoft.com/office/drawing/2014/main" id="{5C4652C6-B3A3-4467-B3EF-DF724CA2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1776413"/>
            <a:ext cx="1616075" cy="509587"/>
          </a:xfrm>
          <a:prstGeom prst="wedgeRectCallout">
            <a:avLst>
              <a:gd name="adj1" fmla="val -57856"/>
              <a:gd name="adj2" fmla="val 210125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Section droite</a:t>
            </a:r>
            <a:br>
              <a:rPr lang="fr-FR" altLang="fr-FR" sz="1400"/>
            </a:br>
            <a:r>
              <a:rPr lang="fr-FR" altLang="fr-FR" sz="1400"/>
              <a:t>quelconque</a:t>
            </a:r>
          </a:p>
        </p:txBody>
      </p:sp>
      <p:grpSp>
        <p:nvGrpSpPr>
          <p:cNvPr id="66688" name="Group 128">
            <a:extLst>
              <a:ext uri="{FF2B5EF4-FFF2-40B4-BE49-F238E27FC236}">
                <a16:creationId xmlns:a16="http://schemas.microsoft.com/office/drawing/2014/main" id="{D54D00D7-9046-40E2-80B5-8F15D6328805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703388"/>
            <a:ext cx="3136900" cy="1528762"/>
            <a:chOff x="3496" y="1073"/>
            <a:chExt cx="1976" cy="963"/>
          </a:xfrm>
        </p:grpSpPr>
        <p:sp>
          <p:nvSpPr>
            <p:cNvPr id="66632" name="Line 72">
              <a:extLst>
                <a:ext uri="{FF2B5EF4-FFF2-40B4-BE49-F238E27FC236}">
                  <a16:creationId xmlns:a16="http://schemas.microsoft.com/office/drawing/2014/main" id="{F619CC58-463E-402D-95A0-C1D55AAA2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0" y="1305"/>
              <a:ext cx="0" cy="2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34" name="Text Box 74">
              <a:extLst>
                <a:ext uri="{FF2B5EF4-FFF2-40B4-BE49-F238E27FC236}">
                  <a16:creationId xmlns:a16="http://schemas.microsoft.com/office/drawing/2014/main" id="{1F8A849A-2A64-42AF-8F01-A8898F118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1073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66635" name="Text Box 75">
              <a:extLst>
                <a:ext uri="{FF2B5EF4-FFF2-40B4-BE49-F238E27FC236}">
                  <a16:creationId xmlns:a16="http://schemas.microsoft.com/office/drawing/2014/main" id="{0A3829C4-0468-4398-B190-E052B44C4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5" y="1739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66656" name="Line 96">
              <a:extLst>
                <a:ext uri="{FF2B5EF4-FFF2-40B4-BE49-F238E27FC236}">
                  <a16:creationId xmlns:a16="http://schemas.microsoft.com/office/drawing/2014/main" id="{5C21D722-EECB-4749-B32A-7F8BEA8BF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2036"/>
              <a:ext cx="26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57" name="Line 97">
              <a:extLst>
                <a:ext uri="{FF2B5EF4-FFF2-40B4-BE49-F238E27FC236}">
                  <a16:creationId xmlns:a16="http://schemas.microsoft.com/office/drawing/2014/main" id="{3D70ADC3-70FB-41F9-88D5-85CFEA6DF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7" y="1779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66658" name="Line 98">
              <a:extLst>
                <a:ext uri="{FF2B5EF4-FFF2-40B4-BE49-F238E27FC236}">
                  <a16:creationId xmlns:a16="http://schemas.microsoft.com/office/drawing/2014/main" id="{BEAB49CB-02AF-4E8C-B745-B17872020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" y="1122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sp>
        <p:nvSpPr>
          <p:cNvPr id="66659" name="Text Box 99">
            <a:extLst>
              <a:ext uri="{FF2B5EF4-FFF2-40B4-BE49-F238E27FC236}">
                <a16:creationId xmlns:a16="http://schemas.microsoft.com/office/drawing/2014/main" id="{CF100B46-B4CB-4432-B9A9-B22DDE90C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434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Ce tronçon est soumis à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actions mécaniques</a:t>
            </a:r>
          </a:p>
        </p:txBody>
      </p:sp>
      <p:grpSp>
        <p:nvGrpSpPr>
          <p:cNvPr id="66660" name="Group 100">
            <a:extLst>
              <a:ext uri="{FF2B5EF4-FFF2-40B4-BE49-F238E27FC236}">
                <a16:creationId xmlns:a16="http://schemas.microsoft.com/office/drawing/2014/main" id="{4CEE48AC-855B-426E-9D29-5248ED1E037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971800"/>
            <a:ext cx="3109913" cy="979488"/>
            <a:chOff x="3532" y="3110"/>
            <a:chExt cx="1959" cy="617"/>
          </a:xfrm>
        </p:grpSpPr>
        <p:sp>
          <p:nvSpPr>
            <p:cNvPr id="66661" name="AutoShape 101">
              <a:extLst>
                <a:ext uri="{FF2B5EF4-FFF2-40B4-BE49-F238E27FC236}">
                  <a16:creationId xmlns:a16="http://schemas.microsoft.com/office/drawing/2014/main" id="{6CFF1262-DF28-49A7-8742-DE79E798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3284"/>
              <a:ext cx="74" cy="230"/>
            </a:xfrm>
            <a:prstGeom prst="leftBrace">
              <a:avLst>
                <a:gd name="adj1" fmla="val 2590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62" name="AutoShape 102">
              <a:extLst>
                <a:ext uri="{FF2B5EF4-FFF2-40B4-BE49-F238E27FC236}">
                  <a16:creationId xmlns:a16="http://schemas.microsoft.com/office/drawing/2014/main" id="{1250EA21-B407-4C62-B91D-997AAC9E9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" y="3284"/>
              <a:ext cx="73" cy="230"/>
            </a:xfrm>
            <a:prstGeom prst="rightBrace">
              <a:avLst>
                <a:gd name="adj1" fmla="val 2625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63" name="Text Box 103">
              <a:extLst>
                <a:ext uri="{FF2B5EF4-FFF2-40B4-BE49-F238E27FC236}">
                  <a16:creationId xmlns:a16="http://schemas.microsoft.com/office/drawing/2014/main" id="{B86333CE-C8DA-4908-B273-97628B009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5" y="3317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66664" name="Text Box 104">
              <a:extLst>
                <a:ext uri="{FF2B5EF4-FFF2-40B4-BE49-F238E27FC236}">
                  <a16:creationId xmlns:a16="http://schemas.microsoft.com/office/drawing/2014/main" id="{6238B881-EF5E-4A10-8858-4A1F78292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" y="3381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66665" name="Text Box 105">
              <a:extLst>
                <a:ext uri="{FF2B5EF4-FFF2-40B4-BE49-F238E27FC236}">
                  <a16:creationId xmlns:a16="http://schemas.microsoft.com/office/drawing/2014/main" id="{D44962AF-B2CF-47DE-8368-186B0DBFC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266"/>
              <a:ext cx="70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400" b="0">
                  <a:latin typeface="French Script MT" panose="03020402040607040605" pitchFamily="66" charset="0"/>
                </a:rPr>
                <a:t>T </a:t>
              </a:r>
              <a:r>
                <a:rPr lang="fr-FR" altLang="fr-FR" sz="2400" b="0" baseline="-25000"/>
                <a:t>cohésion</a:t>
              </a:r>
              <a:endParaRPr lang="fr-FR" altLang="fr-F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66666" name="AutoShape 106">
              <a:extLst>
                <a:ext uri="{FF2B5EF4-FFF2-40B4-BE49-F238E27FC236}">
                  <a16:creationId xmlns:a16="http://schemas.microsoft.com/office/drawing/2014/main" id="{2A0D8FC3-1CD0-4771-AEFC-FB50F4BE0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135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67" name="AutoShape 107">
              <a:extLst>
                <a:ext uri="{FF2B5EF4-FFF2-40B4-BE49-F238E27FC236}">
                  <a16:creationId xmlns:a16="http://schemas.microsoft.com/office/drawing/2014/main" id="{C62ECA73-C6DB-4D70-8728-52F2ED85A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3128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68" name="Text Box 108">
              <a:extLst>
                <a:ext uri="{FF2B5EF4-FFF2-40B4-BE49-F238E27FC236}">
                  <a16:creationId xmlns:a16="http://schemas.microsoft.com/office/drawing/2014/main" id="{207DBB91-B086-4029-B2B6-A103E9095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" y="3611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66669" name="Text Box 109">
              <a:extLst>
                <a:ext uri="{FF2B5EF4-FFF2-40B4-BE49-F238E27FC236}">
                  <a16:creationId xmlns:a16="http://schemas.microsoft.com/office/drawing/2014/main" id="{CE10C90C-BD4E-4669-B81E-F151C807F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" y="3602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66670" name="Rectangle 110">
              <a:extLst>
                <a:ext uri="{FF2B5EF4-FFF2-40B4-BE49-F238E27FC236}">
                  <a16:creationId xmlns:a16="http://schemas.microsoft.com/office/drawing/2014/main" id="{306CE493-5BFC-4954-9DF8-86CE9BB81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3110"/>
              <a:ext cx="11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6671" name="Text Box 111">
            <a:extLst>
              <a:ext uri="{FF2B5EF4-FFF2-40B4-BE49-F238E27FC236}">
                <a16:creationId xmlns:a16="http://schemas.microsoft.com/office/drawing/2014/main" id="{DEBF6557-860E-4049-B1C4-3AF44907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3011488"/>
            <a:ext cx="105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2000">
                <a:solidFill>
                  <a:srgbClr val="FF0000"/>
                </a:solidFill>
              </a:rPr>
              <a:t>N	Mt</a:t>
            </a:r>
          </a:p>
          <a:p>
            <a:pPr eaLnBrk="0" hangingPunct="0"/>
            <a:r>
              <a:rPr lang="fr-FR" altLang="fr-FR" sz="2000">
                <a:solidFill>
                  <a:srgbClr val="FF0000"/>
                </a:solidFill>
              </a:rPr>
              <a:t>Ty	Mfy</a:t>
            </a:r>
          </a:p>
          <a:p>
            <a:pPr eaLnBrk="0" hangingPunct="0"/>
            <a:r>
              <a:rPr lang="fr-FR" altLang="fr-FR" sz="2000">
                <a:solidFill>
                  <a:srgbClr val="FF0000"/>
                </a:solidFill>
              </a:rPr>
              <a:t>Tz	Mfz</a:t>
            </a:r>
          </a:p>
        </p:txBody>
      </p:sp>
      <p:grpSp>
        <p:nvGrpSpPr>
          <p:cNvPr id="66684" name="Group 124">
            <a:extLst>
              <a:ext uri="{FF2B5EF4-FFF2-40B4-BE49-F238E27FC236}">
                <a16:creationId xmlns:a16="http://schemas.microsoft.com/office/drawing/2014/main" id="{24E79FF7-5042-467A-B101-39520A61E81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2536825" cy="979488"/>
            <a:chOff x="96" y="1776"/>
            <a:chExt cx="1598" cy="617"/>
          </a:xfrm>
        </p:grpSpPr>
        <p:grpSp>
          <p:nvGrpSpPr>
            <p:cNvPr id="66672" name="Group 112">
              <a:extLst>
                <a:ext uri="{FF2B5EF4-FFF2-40B4-BE49-F238E27FC236}">
                  <a16:creationId xmlns:a16="http://schemas.microsoft.com/office/drawing/2014/main" id="{203DA6B3-28AA-429D-A409-1300E0368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776"/>
              <a:ext cx="1598" cy="617"/>
              <a:chOff x="1788" y="3145"/>
              <a:chExt cx="1598" cy="617"/>
            </a:xfrm>
          </p:grpSpPr>
          <p:sp>
            <p:nvSpPr>
              <p:cNvPr id="66673" name="AutoShape 113">
                <a:extLst>
                  <a:ext uri="{FF2B5EF4-FFF2-40B4-BE49-F238E27FC236}">
                    <a16:creationId xmlns:a16="http://schemas.microsoft.com/office/drawing/2014/main" id="{F448E5A7-F455-4E1F-B240-CF6BF35E9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3319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74" name="AutoShape 114">
                <a:extLst>
                  <a:ext uri="{FF2B5EF4-FFF2-40B4-BE49-F238E27FC236}">
                    <a16:creationId xmlns:a16="http://schemas.microsoft.com/office/drawing/2014/main" id="{57C50554-0CBF-487A-AD53-928CB78A3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319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75" name="Text Box 115">
                <a:extLst>
                  <a:ext uri="{FF2B5EF4-FFF2-40B4-BE49-F238E27FC236}">
                    <a16:creationId xmlns:a16="http://schemas.microsoft.com/office/drawing/2014/main" id="{3CF13DEE-0E68-4100-BCFC-02DD9B88C4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9" y="3352"/>
                <a:ext cx="12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66676" name="Text Box 116">
                <a:extLst>
                  <a:ext uri="{FF2B5EF4-FFF2-40B4-BE49-F238E27FC236}">
                    <a16:creationId xmlns:a16="http://schemas.microsoft.com/office/drawing/2014/main" id="{336E4546-D620-4139-AC9A-A3C4A65A4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2" y="3416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677" name="Text Box 117">
                <a:extLst>
                  <a:ext uri="{FF2B5EF4-FFF2-40B4-BE49-F238E27FC236}">
                    <a16:creationId xmlns:a16="http://schemas.microsoft.com/office/drawing/2014/main" id="{5D6E3227-BF9E-4D7D-8E32-E7AC383E4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2" y="3301"/>
                <a:ext cx="51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>
                    <a:latin typeface="French Script MT" panose="03020402040607040605" pitchFamily="66" charset="0"/>
                  </a:rPr>
                  <a:t>T </a:t>
                </a:r>
                <a:r>
                  <a:rPr lang="fr-FR" altLang="fr-FR" sz="2400" baseline="-25000"/>
                  <a:t>5</a:t>
                </a:r>
                <a:r>
                  <a:rPr lang="fr-FR" altLang="fr-FR" sz="2400" b="0" baseline="-25000"/>
                  <a:t> / </a:t>
                </a:r>
                <a:r>
                  <a:rPr lang="fr-FR" altLang="fr-FR" sz="2400" baseline="-25000"/>
                  <a:t>3</a:t>
                </a: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678" name="AutoShape 118">
                <a:extLst>
                  <a:ext uri="{FF2B5EF4-FFF2-40B4-BE49-F238E27FC236}">
                    <a16:creationId xmlns:a16="http://schemas.microsoft.com/office/drawing/2014/main" id="{8A490207-CEC3-45EA-894C-BEC4CD30E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3170"/>
                <a:ext cx="74" cy="545"/>
              </a:xfrm>
              <a:prstGeom prst="leftBrace">
                <a:avLst>
                  <a:gd name="adj1" fmla="val 6137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79" name="AutoShape 119">
                <a:extLst>
                  <a:ext uri="{FF2B5EF4-FFF2-40B4-BE49-F238E27FC236}">
                    <a16:creationId xmlns:a16="http://schemas.microsoft.com/office/drawing/2014/main" id="{4EE1F740-7320-42CB-B37C-E5A2A0351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3163"/>
                <a:ext cx="74" cy="552"/>
              </a:xfrm>
              <a:prstGeom prst="rightBrace">
                <a:avLst>
                  <a:gd name="adj1" fmla="val 6216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80" name="Text Box 120">
                <a:extLst>
                  <a:ext uri="{FF2B5EF4-FFF2-40B4-BE49-F238E27FC236}">
                    <a16:creationId xmlns:a16="http://schemas.microsoft.com/office/drawing/2014/main" id="{1870E811-8244-4C67-9CA9-70FE02418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1" y="3646"/>
                <a:ext cx="14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A</a:t>
                </a:r>
              </a:p>
            </p:txBody>
          </p:sp>
          <p:sp>
            <p:nvSpPr>
              <p:cNvPr id="66681" name="Text Box 121">
                <a:extLst>
                  <a:ext uri="{FF2B5EF4-FFF2-40B4-BE49-F238E27FC236}">
                    <a16:creationId xmlns:a16="http://schemas.microsoft.com/office/drawing/2014/main" id="{7FCE2D60-CE85-4AA4-B2EA-48F3D8FE6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" y="3637"/>
                <a:ext cx="75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  <p:sp>
            <p:nvSpPr>
              <p:cNvPr id="66682" name="Rectangle 122">
                <a:extLst>
                  <a:ext uri="{FF2B5EF4-FFF2-40B4-BE49-F238E27FC236}">
                    <a16:creationId xmlns:a16="http://schemas.microsoft.com/office/drawing/2014/main" id="{147850A2-0063-4D27-8E0F-1FE28B60B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3145"/>
                <a:ext cx="110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6683" name="Text Box 123">
              <a:extLst>
                <a:ext uri="{FF2B5EF4-FFF2-40B4-BE49-F238E27FC236}">
                  <a16:creationId xmlns:a16="http://schemas.microsoft.com/office/drawing/2014/main" id="{33B6EDDF-DD72-4119-A61C-7CF11E136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1794"/>
              <a:ext cx="52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20	0</a:t>
              </a:r>
            </a:p>
            <a:p>
              <a:pPr eaLnBrk="0" hangingPunct="0"/>
              <a:r>
                <a:rPr lang="fr-FR" altLang="fr-FR" sz="2000"/>
                <a:t>0	0</a:t>
              </a:r>
            </a:p>
          </p:txBody>
        </p:sp>
      </p:grpSp>
      <p:sp>
        <p:nvSpPr>
          <p:cNvPr id="66685" name="Text Box 125">
            <a:extLst>
              <a:ext uri="{FF2B5EF4-FFF2-40B4-BE49-F238E27FC236}">
                <a16:creationId xmlns:a16="http://schemas.microsoft.com/office/drawing/2014/main" id="{72596223-6EE9-46F6-A94D-6D51773F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004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66686" name="Text Box 126">
            <a:extLst>
              <a:ext uri="{FF2B5EF4-FFF2-40B4-BE49-F238E27FC236}">
                <a16:creationId xmlns:a16="http://schemas.microsoft.com/office/drawing/2014/main" id="{923517F2-17EB-4657-BB2F-6F4A852D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426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Il y a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inconnues</a:t>
            </a:r>
          </a:p>
          <a:p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=&gt; Résolution possible</a:t>
            </a:r>
          </a:p>
        </p:txBody>
      </p:sp>
      <p:sp>
        <p:nvSpPr>
          <p:cNvPr id="66687" name="Text Box 127">
            <a:extLst>
              <a:ext uri="{FF2B5EF4-FFF2-40B4-BE49-F238E27FC236}">
                <a16:creationId xmlns:a16="http://schemas.microsoft.com/office/drawing/2014/main" id="{D1FB6D9C-8942-4719-AE59-0A6F00F5E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6563"/>
            <a:ext cx="868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800" b="0" dirty="0">
                <a:solidFill>
                  <a:srgbClr val="FF0000"/>
                </a:solidFill>
                <a:cs typeface="Times New Roman" panose="02020603050405020304" pitchFamily="18" charset="0"/>
              </a:rPr>
              <a:t>On doit donc réduire tous les torseurs au même point avec la même technique que d’habitude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"/>
                                        <p:tgtEl>
                                          <p:spTgt spid="6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"/>
                                        <p:tgtEl>
                                          <p:spTgt spid="6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0" grpId="0" autoUpdateAnimBg="0"/>
      <p:bldP spid="66655" grpId="0" animBg="1" autoUpdateAnimBg="0"/>
      <p:bldP spid="66659" grpId="0" autoUpdateAnimBg="0"/>
      <p:bldP spid="66671" grpId="0" autoUpdateAnimBg="0"/>
      <p:bldP spid="66685" grpId="0" animBg="1" autoUpdateAnimBg="0"/>
      <p:bldP spid="66686" grpId="0" autoUpdateAnimBg="0"/>
      <p:bldP spid="6668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EE1B809-09E3-4023-8190-C7EC2F30A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692B43DD-D59D-4A62-A1E7-A9AE6983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98575"/>
            <a:ext cx="2511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/>
              <a:t>Isolons le tronçon </a:t>
            </a:r>
            <a:r>
              <a:rPr lang="fr-FR" altLang="fr-FR" sz="2000"/>
              <a:t>I</a:t>
            </a:r>
            <a:r>
              <a:rPr lang="fr-FR" altLang="fr-FR" sz="2000" b="0"/>
              <a:t> :</a:t>
            </a:r>
            <a:endParaRPr lang="fr-FR" altLang="fr-FR" sz="2000" b="0">
              <a:cs typeface="Times New Roman" panose="02020603050405020304" pitchFamily="18" charset="0"/>
            </a:endParaRPr>
          </a:p>
        </p:txBody>
      </p:sp>
      <p:grpSp>
        <p:nvGrpSpPr>
          <p:cNvPr id="68612" name="Group 4">
            <a:extLst>
              <a:ext uri="{FF2B5EF4-FFF2-40B4-BE49-F238E27FC236}">
                <a16:creationId xmlns:a16="http://schemas.microsoft.com/office/drawing/2014/main" id="{9F849207-FB2F-4E36-9DBD-249B8A9AF3E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295400"/>
            <a:ext cx="4302125" cy="3449638"/>
            <a:chOff x="1549" y="1749"/>
            <a:chExt cx="2710" cy="2173"/>
          </a:xfrm>
        </p:grpSpPr>
        <p:sp>
          <p:nvSpPr>
            <p:cNvPr id="68613" name="Rectangle 5">
              <a:extLst>
                <a:ext uri="{FF2B5EF4-FFF2-40B4-BE49-F238E27FC236}">
                  <a16:creationId xmlns:a16="http://schemas.microsoft.com/office/drawing/2014/main" id="{A767E6E5-9D25-49A0-B3EE-81DD69251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1762"/>
              <a:ext cx="2710" cy="216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68614" name="Group 6">
              <a:extLst>
                <a:ext uri="{FF2B5EF4-FFF2-40B4-BE49-F238E27FC236}">
                  <a16:creationId xmlns:a16="http://schemas.microsoft.com/office/drawing/2014/main" id="{0B6E44FD-AF9D-499D-9A9D-269DDEBD9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" y="1766"/>
              <a:ext cx="1928" cy="122"/>
              <a:chOff x="2016" y="1488"/>
              <a:chExt cx="1320" cy="108"/>
            </a:xfrm>
          </p:grpSpPr>
          <p:pic>
            <p:nvPicPr>
              <p:cNvPr id="68615" name="Picture 7">
                <a:extLst>
                  <a:ext uri="{FF2B5EF4-FFF2-40B4-BE49-F238E27FC236}">
                    <a16:creationId xmlns:a16="http://schemas.microsoft.com/office/drawing/2014/main" id="{2A67B570-A07F-4C6F-B209-12CF65122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16" name="Picture 8">
                <a:extLst>
                  <a:ext uri="{FF2B5EF4-FFF2-40B4-BE49-F238E27FC236}">
                    <a16:creationId xmlns:a16="http://schemas.microsoft.com/office/drawing/2014/main" id="{C0BAE8E0-C392-4C8F-9661-D77620255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617" name="Group 9">
              <a:extLst>
                <a:ext uri="{FF2B5EF4-FFF2-40B4-BE49-F238E27FC236}">
                  <a16:creationId xmlns:a16="http://schemas.microsoft.com/office/drawing/2014/main" id="{6B6B4C81-11B4-453C-B8A1-416A3FFA1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3" y="3795"/>
              <a:ext cx="1302" cy="122"/>
              <a:chOff x="3312" y="3456"/>
              <a:chExt cx="1440" cy="108"/>
            </a:xfrm>
          </p:grpSpPr>
          <p:pic>
            <p:nvPicPr>
              <p:cNvPr id="68618" name="Picture 10">
                <a:extLst>
                  <a:ext uri="{FF2B5EF4-FFF2-40B4-BE49-F238E27FC236}">
                    <a16:creationId xmlns:a16="http://schemas.microsoft.com/office/drawing/2014/main" id="{F705EB53-AA84-40F8-B9A9-01DFDF830E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19" name="Picture 11">
                <a:extLst>
                  <a:ext uri="{FF2B5EF4-FFF2-40B4-BE49-F238E27FC236}">
                    <a16:creationId xmlns:a16="http://schemas.microsoft.com/office/drawing/2014/main" id="{1BB4364C-4265-4765-AB8E-4D9175540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8620" name="Text Box 12">
              <a:extLst>
                <a:ext uri="{FF2B5EF4-FFF2-40B4-BE49-F238E27FC236}">
                  <a16:creationId xmlns:a16="http://schemas.microsoft.com/office/drawing/2014/main" id="{69800477-E46B-44DD-9536-D8A4AE86E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1749"/>
              <a:ext cx="15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Étude de l’équilibre du tronçon I</a:t>
              </a:r>
            </a:p>
          </p:txBody>
        </p:sp>
        <p:sp>
          <p:nvSpPr>
            <p:cNvPr id="68621" name="Text Box 13">
              <a:extLst>
                <a:ext uri="{FF2B5EF4-FFF2-40B4-BE49-F238E27FC236}">
                  <a16:creationId xmlns:a16="http://schemas.microsoft.com/office/drawing/2014/main" id="{DACAE124-5B2C-49FC-AB31-C045695AB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77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6</a:t>
              </a:r>
            </a:p>
          </p:txBody>
        </p:sp>
      </p:grpSp>
      <p:sp>
        <p:nvSpPr>
          <p:cNvPr id="68622" name="Rectangle 14">
            <a:extLst>
              <a:ext uri="{FF2B5EF4-FFF2-40B4-BE49-F238E27FC236}">
                <a16:creationId xmlns:a16="http://schemas.microsoft.com/office/drawing/2014/main" id="{D413F41B-2C39-4BDD-8495-9E60C30AA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Principe de calculs du torseur de cohésion</a:t>
            </a:r>
          </a:p>
        </p:txBody>
      </p:sp>
      <p:grpSp>
        <p:nvGrpSpPr>
          <p:cNvPr id="68623" name="Group 15">
            <a:extLst>
              <a:ext uri="{FF2B5EF4-FFF2-40B4-BE49-F238E27FC236}">
                <a16:creationId xmlns:a16="http://schemas.microsoft.com/office/drawing/2014/main" id="{3819AF5B-8743-4108-AEBF-FA834C36592B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3005138"/>
            <a:ext cx="2730500" cy="481012"/>
            <a:chOff x="5616" y="6768"/>
            <a:chExt cx="4896" cy="864"/>
          </a:xfrm>
        </p:grpSpPr>
        <p:grpSp>
          <p:nvGrpSpPr>
            <p:cNvPr id="68624" name="Group 16">
              <a:extLst>
                <a:ext uri="{FF2B5EF4-FFF2-40B4-BE49-F238E27FC236}">
                  <a16:creationId xmlns:a16="http://schemas.microsoft.com/office/drawing/2014/main" id="{E9B5914D-1FE3-4EBA-80E7-B8DA18300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3" y="6864"/>
              <a:ext cx="3941" cy="672"/>
              <a:chOff x="6028" y="6864"/>
              <a:chExt cx="3941" cy="672"/>
            </a:xfrm>
          </p:grpSpPr>
          <p:sp>
            <p:nvSpPr>
              <p:cNvPr id="68625" name="Rectangle 17">
                <a:extLst>
                  <a:ext uri="{FF2B5EF4-FFF2-40B4-BE49-F238E27FC236}">
                    <a16:creationId xmlns:a16="http://schemas.microsoft.com/office/drawing/2014/main" id="{6F33249C-C188-4E90-935F-B361280E5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8" y="6864"/>
                <a:ext cx="464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26" name="Rectangle 18">
                <a:extLst>
                  <a:ext uri="{FF2B5EF4-FFF2-40B4-BE49-F238E27FC236}">
                    <a16:creationId xmlns:a16="http://schemas.microsoft.com/office/drawing/2014/main" id="{40AFBF41-2401-4417-8317-FB0DD9BE9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6" y="6864"/>
                <a:ext cx="463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8627" name="Group 19">
              <a:extLst>
                <a:ext uri="{FF2B5EF4-FFF2-40B4-BE49-F238E27FC236}">
                  <a16:creationId xmlns:a16="http://schemas.microsoft.com/office/drawing/2014/main" id="{5D6C198D-BC72-47C6-B734-0AE258A4A0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6" y="6768"/>
              <a:ext cx="4896" cy="864"/>
              <a:chOff x="5616" y="6768"/>
              <a:chExt cx="4896" cy="864"/>
            </a:xfrm>
          </p:grpSpPr>
          <p:sp>
            <p:nvSpPr>
              <p:cNvPr id="68628" name="Rectangle 20">
                <a:extLst>
                  <a:ext uri="{FF2B5EF4-FFF2-40B4-BE49-F238E27FC236}">
                    <a16:creationId xmlns:a16="http://schemas.microsoft.com/office/drawing/2014/main" id="{C3921AA4-A0DB-44E2-8163-AC9E65606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" y="6768"/>
                <a:ext cx="3199" cy="86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8629" name="Group 21">
                <a:extLst>
                  <a:ext uri="{FF2B5EF4-FFF2-40B4-BE49-F238E27FC236}">
                    <a16:creationId xmlns:a16="http://schemas.microsoft.com/office/drawing/2014/main" id="{34E47709-ECBB-4AAF-BC7F-F0AB5A002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16" y="6768"/>
                <a:ext cx="598" cy="864"/>
                <a:chOff x="4896" y="6336"/>
                <a:chExt cx="768" cy="864"/>
              </a:xfrm>
            </p:grpSpPr>
            <p:sp>
              <p:nvSpPr>
                <p:cNvPr id="68630" name="Rectangle 22">
                  <a:extLst>
                    <a:ext uri="{FF2B5EF4-FFF2-40B4-BE49-F238E27FC236}">
                      <a16:creationId xmlns:a16="http://schemas.microsoft.com/office/drawing/2014/main" id="{C75A2AD9-CA3E-4E31-8F08-4C8B6FA67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31" name="AutoShape 23">
                  <a:extLst>
                    <a:ext uri="{FF2B5EF4-FFF2-40B4-BE49-F238E27FC236}">
                      <a16:creationId xmlns:a16="http://schemas.microsoft.com/office/drawing/2014/main" id="{195E7E5E-5D88-431B-B05D-8BDD96408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608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8632" name="Group 24">
                <a:extLst>
                  <a:ext uri="{FF2B5EF4-FFF2-40B4-BE49-F238E27FC236}">
                    <a16:creationId xmlns:a16="http://schemas.microsoft.com/office/drawing/2014/main" id="{D73F2B49-DA4C-4DE1-A38F-4056B1277C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3" y="6768"/>
                <a:ext cx="589" cy="864"/>
                <a:chOff x="9504" y="6336"/>
                <a:chExt cx="759" cy="864"/>
              </a:xfrm>
            </p:grpSpPr>
            <p:sp>
              <p:nvSpPr>
                <p:cNvPr id="68633" name="Rectangle 25">
                  <a:extLst>
                    <a:ext uri="{FF2B5EF4-FFF2-40B4-BE49-F238E27FC236}">
                      <a16:creationId xmlns:a16="http://schemas.microsoft.com/office/drawing/2014/main" id="{17BA4013-1451-4214-9727-99940958D5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8634" name="AutoShape 26">
                  <a:extLst>
                    <a:ext uri="{FF2B5EF4-FFF2-40B4-BE49-F238E27FC236}">
                      <a16:creationId xmlns:a16="http://schemas.microsoft.com/office/drawing/2014/main" id="{CA5C0875-58FA-4B9A-BC8C-A475E0D2E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687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68637" name="Line 29">
            <a:extLst>
              <a:ext uri="{FF2B5EF4-FFF2-40B4-BE49-F238E27FC236}">
                <a16:creationId xmlns:a16="http://schemas.microsoft.com/office/drawing/2014/main" id="{9C95A98F-8CEF-4942-86EA-61680BF86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3241675"/>
            <a:ext cx="0" cy="1100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638" name="Line 30">
            <a:extLst>
              <a:ext uri="{FF2B5EF4-FFF2-40B4-BE49-F238E27FC236}">
                <a16:creationId xmlns:a16="http://schemas.microsoft.com/office/drawing/2014/main" id="{3F678750-FD84-4B8C-965B-82E9B001BE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9363" y="2668588"/>
            <a:ext cx="0" cy="565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641" name="Rectangle 33">
            <a:extLst>
              <a:ext uri="{FF2B5EF4-FFF2-40B4-BE49-F238E27FC236}">
                <a16:creationId xmlns:a16="http://schemas.microsoft.com/office/drawing/2014/main" id="{3CFB1893-2B64-4B47-8D54-B5EB8E00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2482850"/>
            <a:ext cx="2098675" cy="19399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8642" name="Line 34">
            <a:extLst>
              <a:ext uri="{FF2B5EF4-FFF2-40B4-BE49-F238E27FC236}">
                <a16:creationId xmlns:a16="http://schemas.microsoft.com/office/drawing/2014/main" id="{66A4C94F-8823-4828-A7F0-907EBE0B0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250" y="3008313"/>
            <a:ext cx="0" cy="4889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643" name="Oval 35">
            <a:extLst>
              <a:ext uri="{FF2B5EF4-FFF2-40B4-BE49-F238E27FC236}">
                <a16:creationId xmlns:a16="http://schemas.microsoft.com/office/drawing/2014/main" id="{A836CC1B-90F1-45ED-81AA-BAB178EB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624138"/>
            <a:ext cx="365125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G</a:t>
            </a:r>
          </a:p>
        </p:txBody>
      </p:sp>
      <p:grpSp>
        <p:nvGrpSpPr>
          <p:cNvPr id="68644" name="Group 36">
            <a:extLst>
              <a:ext uri="{FF2B5EF4-FFF2-40B4-BE49-F238E27FC236}">
                <a16:creationId xmlns:a16="http://schemas.microsoft.com/office/drawing/2014/main" id="{758D300D-52DD-4808-9CC3-520A28214E5F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3457575"/>
            <a:ext cx="509588" cy="639763"/>
            <a:chOff x="2822" y="2327"/>
            <a:chExt cx="321" cy="403"/>
          </a:xfrm>
        </p:grpSpPr>
        <p:sp>
          <p:nvSpPr>
            <p:cNvPr id="68645" name="Line 37">
              <a:extLst>
                <a:ext uri="{FF2B5EF4-FFF2-40B4-BE49-F238E27FC236}">
                  <a16:creationId xmlns:a16="http://schemas.microsoft.com/office/drawing/2014/main" id="{51C198F1-1144-44D2-B5AB-E9FAE017E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2327"/>
              <a:ext cx="0" cy="4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46" name="Line 38">
              <a:extLst>
                <a:ext uri="{FF2B5EF4-FFF2-40B4-BE49-F238E27FC236}">
                  <a16:creationId xmlns:a16="http://schemas.microsoft.com/office/drawing/2014/main" id="{C1FD6422-D94F-42E1-94E7-511AA45F8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2442"/>
              <a:ext cx="0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47" name="Line 39">
              <a:extLst>
                <a:ext uri="{FF2B5EF4-FFF2-40B4-BE49-F238E27FC236}">
                  <a16:creationId xmlns:a16="http://schemas.microsoft.com/office/drawing/2014/main" id="{CEC5A92B-6430-4D98-A7E5-7BC64CCCC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2672"/>
              <a:ext cx="32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48" name="Text Box 40">
              <a:extLst>
                <a:ext uri="{FF2B5EF4-FFF2-40B4-BE49-F238E27FC236}">
                  <a16:creationId xmlns:a16="http://schemas.microsoft.com/office/drawing/2014/main" id="{E7375272-30D4-418F-B507-77DEFDEF3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" y="244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</p:grpSp>
      <p:sp>
        <p:nvSpPr>
          <p:cNvPr id="68649" name="Line 41">
            <a:extLst>
              <a:ext uri="{FF2B5EF4-FFF2-40B4-BE49-F238E27FC236}">
                <a16:creationId xmlns:a16="http://schemas.microsoft.com/office/drawing/2014/main" id="{1C284C99-8CAC-4649-9CAA-EE8C5C55F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232150"/>
            <a:ext cx="2733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8650" name="Group 42">
            <a:extLst>
              <a:ext uri="{FF2B5EF4-FFF2-40B4-BE49-F238E27FC236}">
                <a16:creationId xmlns:a16="http://schemas.microsoft.com/office/drawing/2014/main" id="{40990138-D278-48FC-AD41-E9D6ABEDAA23}"/>
              </a:ext>
            </a:extLst>
          </p:cNvPr>
          <p:cNvGrpSpPr>
            <a:grpSpLocks/>
          </p:cNvGrpSpPr>
          <p:nvPr/>
        </p:nvGrpSpPr>
        <p:grpSpPr bwMode="auto">
          <a:xfrm>
            <a:off x="6116638" y="2835275"/>
            <a:ext cx="1263650" cy="773113"/>
            <a:chOff x="3108" y="1945"/>
            <a:chExt cx="796" cy="487"/>
          </a:xfrm>
        </p:grpSpPr>
        <p:grpSp>
          <p:nvGrpSpPr>
            <p:cNvPr id="68651" name="Group 43">
              <a:extLst>
                <a:ext uri="{FF2B5EF4-FFF2-40B4-BE49-F238E27FC236}">
                  <a16:creationId xmlns:a16="http://schemas.microsoft.com/office/drawing/2014/main" id="{D2735F5C-B1D7-4A85-B2B0-3A0B70D1FE0E}"/>
                </a:ext>
              </a:extLst>
            </p:cNvPr>
            <p:cNvGrpSpPr>
              <a:grpSpLocks/>
            </p:cNvGrpSpPr>
            <p:nvPr/>
          </p:nvGrpSpPr>
          <p:grpSpPr bwMode="auto">
            <a:xfrm rot="4187949">
              <a:off x="3441" y="1612"/>
              <a:ext cx="119" cy="785"/>
              <a:chOff x="4778" y="677"/>
              <a:chExt cx="119" cy="785"/>
            </a:xfrm>
          </p:grpSpPr>
          <p:sp>
            <p:nvSpPr>
              <p:cNvPr id="68652" name="Line 44">
                <a:extLst>
                  <a:ext uri="{FF2B5EF4-FFF2-40B4-BE49-F238E27FC236}">
                    <a16:creationId xmlns:a16="http://schemas.microsoft.com/office/drawing/2014/main" id="{71CC5764-F464-4126-9E07-852C037E4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3" name="Line 45">
                <a:extLst>
                  <a:ext uri="{FF2B5EF4-FFF2-40B4-BE49-F238E27FC236}">
                    <a16:creationId xmlns:a16="http://schemas.microsoft.com/office/drawing/2014/main" id="{8455C5B0-4190-4561-BC40-21B04BC1B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4" name="Line 46">
                <a:extLst>
                  <a:ext uri="{FF2B5EF4-FFF2-40B4-BE49-F238E27FC236}">
                    <a16:creationId xmlns:a16="http://schemas.microsoft.com/office/drawing/2014/main" id="{AF614A20-D0BB-443C-BC36-4C3580129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8655" name="Group 47">
              <a:extLst>
                <a:ext uri="{FF2B5EF4-FFF2-40B4-BE49-F238E27FC236}">
                  <a16:creationId xmlns:a16="http://schemas.microsoft.com/office/drawing/2014/main" id="{4FF35D3F-A174-4932-A181-DF02C4DB7CE9}"/>
                </a:ext>
              </a:extLst>
            </p:cNvPr>
            <p:cNvGrpSpPr>
              <a:grpSpLocks/>
            </p:cNvGrpSpPr>
            <p:nvPr/>
          </p:nvGrpSpPr>
          <p:grpSpPr bwMode="auto">
            <a:xfrm rot="17412051" flipV="1">
              <a:off x="3452" y="1980"/>
              <a:ext cx="119" cy="785"/>
              <a:chOff x="4778" y="677"/>
              <a:chExt cx="119" cy="785"/>
            </a:xfrm>
          </p:grpSpPr>
          <p:sp>
            <p:nvSpPr>
              <p:cNvPr id="68656" name="Line 48">
                <a:extLst>
                  <a:ext uri="{FF2B5EF4-FFF2-40B4-BE49-F238E27FC236}">
                    <a16:creationId xmlns:a16="http://schemas.microsoft.com/office/drawing/2014/main" id="{CE47DAA7-FC38-4663-8D84-72A56EC35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7" name="Line 49">
                <a:extLst>
                  <a:ext uri="{FF2B5EF4-FFF2-40B4-BE49-F238E27FC236}">
                    <a16:creationId xmlns:a16="http://schemas.microsoft.com/office/drawing/2014/main" id="{07157926-6176-4F3E-AFBE-7DE98C751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58" name="Line 50">
                <a:extLst>
                  <a:ext uri="{FF2B5EF4-FFF2-40B4-BE49-F238E27FC236}">
                    <a16:creationId xmlns:a16="http://schemas.microsoft.com/office/drawing/2014/main" id="{18AD0DA0-473B-44C4-83AB-D4DDAF5F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8660" name="Group 52">
            <a:extLst>
              <a:ext uri="{FF2B5EF4-FFF2-40B4-BE49-F238E27FC236}">
                <a16:creationId xmlns:a16="http://schemas.microsoft.com/office/drawing/2014/main" id="{5D759D3C-0930-4707-BD52-B9F985277580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703388"/>
            <a:ext cx="3136900" cy="1528762"/>
            <a:chOff x="3496" y="1073"/>
            <a:chExt cx="1976" cy="963"/>
          </a:xfrm>
        </p:grpSpPr>
        <p:sp>
          <p:nvSpPr>
            <p:cNvPr id="68661" name="Line 53">
              <a:extLst>
                <a:ext uri="{FF2B5EF4-FFF2-40B4-BE49-F238E27FC236}">
                  <a16:creationId xmlns:a16="http://schemas.microsoft.com/office/drawing/2014/main" id="{75704281-65AA-4499-8E1E-D5938E432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0" y="1305"/>
              <a:ext cx="0" cy="2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62" name="Text Box 54">
              <a:extLst>
                <a:ext uri="{FF2B5EF4-FFF2-40B4-BE49-F238E27FC236}">
                  <a16:creationId xmlns:a16="http://schemas.microsoft.com/office/drawing/2014/main" id="{034965D4-B401-45E2-8A4B-5B924668A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1073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68663" name="Text Box 55">
              <a:extLst>
                <a:ext uri="{FF2B5EF4-FFF2-40B4-BE49-F238E27FC236}">
                  <a16:creationId xmlns:a16="http://schemas.microsoft.com/office/drawing/2014/main" id="{2FC8E87B-031C-479C-BE1E-578F91642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5" y="1739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68664" name="Line 56">
              <a:extLst>
                <a:ext uri="{FF2B5EF4-FFF2-40B4-BE49-F238E27FC236}">
                  <a16:creationId xmlns:a16="http://schemas.microsoft.com/office/drawing/2014/main" id="{E28AA859-0917-4884-BFD0-C5F9DECD0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2036"/>
              <a:ext cx="26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65" name="Line 57">
              <a:extLst>
                <a:ext uri="{FF2B5EF4-FFF2-40B4-BE49-F238E27FC236}">
                  <a16:creationId xmlns:a16="http://schemas.microsoft.com/office/drawing/2014/main" id="{5EE6E6FC-D33B-4199-9361-17C508C45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7" y="1779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68666" name="Line 58">
              <a:extLst>
                <a:ext uri="{FF2B5EF4-FFF2-40B4-BE49-F238E27FC236}">
                  <a16:creationId xmlns:a16="http://schemas.microsoft.com/office/drawing/2014/main" id="{72FCF66F-2168-4C34-8D68-7E5C3CDD8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" y="1122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8668" name="Group 60">
            <a:extLst>
              <a:ext uri="{FF2B5EF4-FFF2-40B4-BE49-F238E27FC236}">
                <a16:creationId xmlns:a16="http://schemas.microsoft.com/office/drawing/2014/main" id="{C1A735EB-5A7F-48EB-92DC-AC943896C10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971800"/>
            <a:ext cx="3109913" cy="979488"/>
            <a:chOff x="3532" y="3110"/>
            <a:chExt cx="1959" cy="617"/>
          </a:xfrm>
        </p:grpSpPr>
        <p:sp>
          <p:nvSpPr>
            <p:cNvPr id="68669" name="AutoShape 61">
              <a:extLst>
                <a:ext uri="{FF2B5EF4-FFF2-40B4-BE49-F238E27FC236}">
                  <a16:creationId xmlns:a16="http://schemas.microsoft.com/office/drawing/2014/main" id="{F740FC0C-6732-4B10-A0EC-D26E3FDF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3284"/>
              <a:ext cx="74" cy="230"/>
            </a:xfrm>
            <a:prstGeom prst="leftBrace">
              <a:avLst>
                <a:gd name="adj1" fmla="val 2590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70" name="AutoShape 62">
              <a:extLst>
                <a:ext uri="{FF2B5EF4-FFF2-40B4-BE49-F238E27FC236}">
                  <a16:creationId xmlns:a16="http://schemas.microsoft.com/office/drawing/2014/main" id="{974022D3-223C-402C-99EC-BF200E2DF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" y="3284"/>
              <a:ext cx="73" cy="230"/>
            </a:xfrm>
            <a:prstGeom prst="rightBrace">
              <a:avLst>
                <a:gd name="adj1" fmla="val 2625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71" name="Text Box 63">
              <a:extLst>
                <a:ext uri="{FF2B5EF4-FFF2-40B4-BE49-F238E27FC236}">
                  <a16:creationId xmlns:a16="http://schemas.microsoft.com/office/drawing/2014/main" id="{E3E51103-18E5-4E9D-AD65-DF8C71FA9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5" y="3317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68672" name="Text Box 64">
              <a:extLst>
                <a:ext uri="{FF2B5EF4-FFF2-40B4-BE49-F238E27FC236}">
                  <a16:creationId xmlns:a16="http://schemas.microsoft.com/office/drawing/2014/main" id="{C5A5BA56-A21F-4D00-BE72-298704F93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" y="3381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68673" name="Text Box 65">
              <a:extLst>
                <a:ext uri="{FF2B5EF4-FFF2-40B4-BE49-F238E27FC236}">
                  <a16:creationId xmlns:a16="http://schemas.microsoft.com/office/drawing/2014/main" id="{B26ED7AF-9146-410E-8A78-27A06F12C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266"/>
              <a:ext cx="70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400" b="0">
                  <a:latin typeface="French Script MT" panose="03020402040607040605" pitchFamily="66" charset="0"/>
                </a:rPr>
                <a:t>T </a:t>
              </a:r>
              <a:r>
                <a:rPr lang="fr-FR" altLang="fr-FR" sz="2400" b="0" baseline="-25000"/>
                <a:t>cohésion</a:t>
              </a:r>
              <a:endParaRPr lang="fr-FR" altLang="fr-F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68674" name="AutoShape 66">
              <a:extLst>
                <a:ext uri="{FF2B5EF4-FFF2-40B4-BE49-F238E27FC236}">
                  <a16:creationId xmlns:a16="http://schemas.microsoft.com/office/drawing/2014/main" id="{5AD978F9-DDB3-431F-A447-362F83C22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135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75" name="AutoShape 67">
              <a:extLst>
                <a:ext uri="{FF2B5EF4-FFF2-40B4-BE49-F238E27FC236}">
                  <a16:creationId xmlns:a16="http://schemas.microsoft.com/office/drawing/2014/main" id="{D43E7EB7-E8E0-4178-A1A0-926908058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3128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76" name="Text Box 68">
              <a:extLst>
                <a:ext uri="{FF2B5EF4-FFF2-40B4-BE49-F238E27FC236}">
                  <a16:creationId xmlns:a16="http://schemas.microsoft.com/office/drawing/2014/main" id="{AE47CEA6-7DA2-402D-AE1B-C16F907FD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" y="3611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68677" name="Text Box 69">
              <a:extLst>
                <a:ext uri="{FF2B5EF4-FFF2-40B4-BE49-F238E27FC236}">
                  <a16:creationId xmlns:a16="http://schemas.microsoft.com/office/drawing/2014/main" id="{B63AFA60-BC65-489D-B43C-9A7E44638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" y="3602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68678" name="Rectangle 70">
              <a:extLst>
                <a:ext uri="{FF2B5EF4-FFF2-40B4-BE49-F238E27FC236}">
                  <a16:creationId xmlns:a16="http://schemas.microsoft.com/office/drawing/2014/main" id="{45F0DF0A-CFD2-4F39-BB92-3A35C4252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3110"/>
              <a:ext cx="11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8679" name="Text Box 71">
            <a:extLst>
              <a:ext uri="{FF2B5EF4-FFF2-40B4-BE49-F238E27FC236}">
                <a16:creationId xmlns:a16="http://schemas.microsoft.com/office/drawing/2014/main" id="{F2FE5DE0-EBE4-4E95-90FA-0D80ED03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3011488"/>
            <a:ext cx="105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2000">
                <a:solidFill>
                  <a:srgbClr val="FF0000"/>
                </a:solidFill>
              </a:rPr>
              <a:t>N	Mt</a:t>
            </a:r>
          </a:p>
          <a:p>
            <a:pPr eaLnBrk="0" hangingPunct="0"/>
            <a:r>
              <a:rPr lang="fr-FR" altLang="fr-FR" sz="2000">
                <a:solidFill>
                  <a:srgbClr val="FF0000"/>
                </a:solidFill>
              </a:rPr>
              <a:t>Ty	Mfy</a:t>
            </a:r>
          </a:p>
          <a:p>
            <a:pPr eaLnBrk="0" hangingPunct="0"/>
            <a:r>
              <a:rPr lang="fr-FR" altLang="fr-FR" sz="2000">
                <a:solidFill>
                  <a:srgbClr val="FF0000"/>
                </a:solidFill>
              </a:rPr>
              <a:t>Tz	Mfz</a:t>
            </a:r>
          </a:p>
        </p:txBody>
      </p:sp>
      <p:grpSp>
        <p:nvGrpSpPr>
          <p:cNvPr id="68681" name="Group 73">
            <a:extLst>
              <a:ext uri="{FF2B5EF4-FFF2-40B4-BE49-F238E27FC236}">
                <a16:creationId xmlns:a16="http://schemas.microsoft.com/office/drawing/2014/main" id="{BABF7AFA-110D-4311-A476-29F363B0276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2536825" cy="979488"/>
            <a:chOff x="1788" y="3145"/>
            <a:chExt cx="1598" cy="617"/>
          </a:xfrm>
        </p:grpSpPr>
        <p:sp>
          <p:nvSpPr>
            <p:cNvPr id="68682" name="AutoShape 74">
              <a:extLst>
                <a:ext uri="{FF2B5EF4-FFF2-40B4-BE49-F238E27FC236}">
                  <a16:creationId xmlns:a16="http://schemas.microsoft.com/office/drawing/2014/main" id="{75037E4A-4DA0-4863-86E3-A34880F5A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3319"/>
              <a:ext cx="74" cy="230"/>
            </a:xfrm>
            <a:prstGeom prst="leftBrace">
              <a:avLst>
                <a:gd name="adj1" fmla="val 2590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83" name="AutoShape 75">
              <a:extLst>
                <a:ext uri="{FF2B5EF4-FFF2-40B4-BE49-F238E27FC236}">
                  <a16:creationId xmlns:a16="http://schemas.microsoft.com/office/drawing/2014/main" id="{072A9C2E-A8D4-4901-A870-3AB945ED4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319"/>
              <a:ext cx="73" cy="230"/>
            </a:xfrm>
            <a:prstGeom prst="rightBrace">
              <a:avLst>
                <a:gd name="adj1" fmla="val 2625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84" name="Text Box 76">
              <a:extLst>
                <a:ext uri="{FF2B5EF4-FFF2-40B4-BE49-F238E27FC236}">
                  <a16:creationId xmlns:a16="http://schemas.microsoft.com/office/drawing/2014/main" id="{0A3275A9-80BD-479C-A4F2-CA3C7ABC8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9" y="3352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68685" name="Text Box 77">
              <a:extLst>
                <a:ext uri="{FF2B5EF4-FFF2-40B4-BE49-F238E27FC236}">
                  <a16:creationId xmlns:a16="http://schemas.microsoft.com/office/drawing/2014/main" id="{ABB176A7-4B5A-4FA3-B835-AF73146C4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416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68686" name="Text Box 78">
              <a:extLst>
                <a:ext uri="{FF2B5EF4-FFF2-40B4-BE49-F238E27FC236}">
                  <a16:creationId xmlns:a16="http://schemas.microsoft.com/office/drawing/2014/main" id="{DDA2127B-D2C8-4788-9C5F-7FBE30CC6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" y="3301"/>
              <a:ext cx="5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400" b="0">
                  <a:latin typeface="French Script MT" panose="03020402040607040605" pitchFamily="66" charset="0"/>
                </a:rPr>
                <a:t>T </a:t>
              </a:r>
              <a:r>
                <a:rPr lang="fr-FR" altLang="fr-FR" sz="2400" baseline="-25000"/>
                <a:t>5</a:t>
              </a:r>
              <a:r>
                <a:rPr lang="fr-FR" altLang="fr-FR" sz="2400" b="0" baseline="-25000"/>
                <a:t> / </a:t>
              </a:r>
              <a:r>
                <a:rPr lang="fr-FR" altLang="fr-FR" sz="2400" baseline="-25000"/>
                <a:t>3</a:t>
              </a: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68687" name="AutoShape 79">
              <a:extLst>
                <a:ext uri="{FF2B5EF4-FFF2-40B4-BE49-F238E27FC236}">
                  <a16:creationId xmlns:a16="http://schemas.microsoft.com/office/drawing/2014/main" id="{F0C1A213-CCD9-490E-A965-4D74A5C6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170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88" name="AutoShape 80">
              <a:extLst>
                <a:ext uri="{FF2B5EF4-FFF2-40B4-BE49-F238E27FC236}">
                  <a16:creationId xmlns:a16="http://schemas.microsoft.com/office/drawing/2014/main" id="{ECDD4CD8-76F6-423E-AA53-81E82DFFD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3163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89" name="Text Box 81">
              <a:extLst>
                <a:ext uri="{FF2B5EF4-FFF2-40B4-BE49-F238E27FC236}">
                  <a16:creationId xmlns:a16="http://schemas.microsoft.com/office/drawing/2014/main" id="{72177CDA-E4AD-4DB1-8010-8AD630BB9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" y="3646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A</a:t>
              </a:r>
            </a:p>
          </p:txBody>
        </p:sp>
        <p:sp>
          <p:nvSpPr>
            <p:cNvPr id="68690" name="Text Box 82">
              <a:extLst>
                <a:ext uri="{FF2B5EF4-FFF2-40B4-BE49-F238E27FC236}">
                  <a16:creationId xmlns:a16="http://schemas.microsoft.com/office/drawing/2014/main" id="{FE92E830-94AE-4113-B7D7-8D98B61FB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3637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68691" name="Rectangle 83">
              <a:extLst>
                <a:ext uri="{FF2B5EF4-FFF2-40B4-BE49-F238E27FC236}">
                  <a16:creationId xmlns:a16="http://schemas.microsoft.com/office/drawing/2014/main" id="{7A07326D-B0C3-4459-858B-B465AB436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3145"/>
              <a:ext cx="11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8692" name="Text Box 84">
            <a:extLst>
              <a:ext uri="{FF2B5EF4-FFF2-40B4-BE49-F238E27FC236}">
                <a16:creationId xmlns:a16="http://schemas.microsoft.com/office/drawing/2014/main" id="{3B4ED5EE-1697-4E6A-A72A-AAB1C738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1857375"/>
            <a:ext cx="827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2000"/>
              <a:t>0	0</a:t>
            </a:r>
          </a:p>
          <a:p>
            <a:pPr eaLnBrk="0" hangingPunct="0"/>
            <a:r>
              <a:rPr lang="fr-FR" altLang="fr-FR" sz="2000"/>
              <a:t>20	0</a:t>
            </a:r>
          </a:p>
          <a:p>
            <a:pPr eaLnBrk="0" hangingPunct="0"/>
            <a:r>
              <a:rPr lang="fr-FR" altLang="fr-FR" sz="2000"/>
              <a:t>0	0</a:t>
            </a:r>
          </a:p>
        </p:txBody>
      </p:sp>
      <p:sp>
        <p:nvSpPr>
          <p:cNvPr id="68694" name="Text Box 86">
            <a:extLst>
              <a:ext uri="{FF2B5EF4-FFF2-40B4-BE49-F238E27FC236}">
                <a16:creationId xmlns:a16="http://schemas.microsoft.com/office/drawing/2014/main" id="{2F035284-26FB-46DB-B40A-D71795B5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03725"/>
            <a:ext cx="426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On applique le PFS au tronçon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en G :</a:t>
            </a:r>
          </a:p>
        </p:txBody>
      </p:sp>
      <p:grpSp>
        <p:nvGrpSpPr>
          <p:cNvPr id="68713" name="Group 105">
            <a:extLst>
              <a:ext uri="{FF2B5EF4-FFF2-40B4-BE49-F238E27FC236}">
                <a16:creationId xmlns:a16="http://schemas.microsoft.com/office/drawing/2014/main" id="{2D5113B1-D345-4055-89B3-D3ADEF59702D}"/>
              </a:ext>
            </a:extLst>
          </p:cNvPr>
          <p:cNvGrpSpPr>
            <a:grpSpLocks/>
          </p:cNvGrpSpPr>
          <p:nvPr/>
        </p:nvGrpSpPr>
        <p:grpSpPr bwMode="auto">
          <a:xfrm>
            <a:off x="5895524" y="2667000"/>
            <a:ext cx="588962" cy="865188"/>
            <a:chOff x="3719" y="1680"/>
            <a:chExt cx="371" cy="545"/>
          </a:xfrm>
        </p:grpSpPr>
        <p:sp>
          <p:nvSpPr>
            <p:cNvPr id="68696" name="Line 88">
              <a:extLst>
                <a:ext uri="{FF2B5EF4-FFF2-40B4-BE49-F238E27FC236}">
                  <a16:creationId xmlns:a16="http://schemas.microsoft.com/office/drawing/2014/main" id="{99FD1EC2-F821-4A5D-A9E0-1D72E4E14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6" y="1680"/>
              <a:ext cx="0" cy="3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97" name="Arc 89">
              <a:extLst>
                <a:ext uri="{FF2B5EF4-FFF2-40B4-BE49-F238E27FC236}">
                  <a16:creationId xmlns:a16="http://schemas.microsoft.com/office/drawing/2014/main" id="{9C1CAF0B-9F48-4935-87E3-08CA09E51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848"/>
              <a:ext cx="371" cy="377"/>
            </a:xfrm>
            <a:custGeom>
              <a:avLst/>
              <a:gdLst>
                <a:gd name="G0" fmla="+- 20955 0 0"/>
                <a:gd name="G1" fmla="+- 21600 0 0"/>
                <a:gd name="G2" fmla="+- 21600 0 0"/>
                <a:gd name="T0" fmla="*/ 11801 w 42555"/>
                <a:gd name="T1" fmla="*/ 2036 h 43200"/>
                <a:gd name="T2" fmla="*/ 0 w 42555"/>
                <a:gd name="T3" fmla="*/ 26840 h 43200"/>
                <a:gd name="T4" fmla="*/ 20955 w 4255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55" h="43200" fill="none" extrusionOk="0">
                  <a:moveTo>
                    <a:pt x="11800" y="2035"/>
                  </a:moveTo>
                  <a:cubicBezTo>
                    <a:pt x="14666" y="694"/>
                    <a:pt x="17791" y="0"/>
                    <a:pt x="20955" y="0"/>
                  </a:cubicBezTo>
                  <a:cubicBezTo>
                    <a:pt x="32884" y="0"/>
                    <a:pt x="42555" y="9670"/>
                    <a:pt x="42555" y="21600"/>
                  </a:cubicBezTo>
                  <a:cubicBezTo>
                    <a:pt x="42555" y="33529"/>
                    <a:pt x="32884" y="43200"/>
                    <a:pt x="20955" y="43200"/>
                  </a:cubicBezTo>
                  <a:cubicBezTo>
                    <a:pt x="11043" y="43200"/>
                    <a:pt x="2404" y="36454"/>
                    <a:pt x="0" y="26839"/>
                  </a:cubicBezTo>
                </a:path>
                <a:path w="42555" h="43200" stroke="0" extrusionOk="0">
                  <a:moveTo>
                    <a:pt x="11800" y="2035"/>
                  </a:moveTo>
                  <a:cubicBezTo>
                    <a:pt x="14666" y="694"/>
                    <a:pt x="17791" y="0"/>
                    <a:pt x="20955" y="0"/>
                  </a:cubicBezTo>
                  <a:cubicBezTo>
                    <a:pt x="32884" y="0"/>
                    <a:pt x="42555" y="9670"/>
                    <a:pt x="42555" y="21600"/>
                  </a:cubicBezTo>
                  <a:cubicBezTo>
                    <a:pt x="42555" y="33529"/>
                    <a:pt x="32884" y="43200"/>
                    <a:pt x="20955" y="43200"/>
                  </a:cubicBezTo>
                  <a:cubicBezTo>
                    <a:pt x="11043" y="43200"/>
                    <a:pt x="2404" y="36454"/>
                    <a:pt x="0" y="26839"/>
                  </a:cubicBezTo>
                  <a:lnTo>
                    <a:pt x="20955" y="21600"/>
                  </a:lnTo>
                  <a:close/>
                </a:path>
              </a:pathLst>
            </a:custGeom>
            <a:noFill/>
            <a:ln w="76200" cmpd="dbl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8708" name="Rectangle 100">
            <a:extLst>
              <a:ext uri="{FF2B5EF4-FFF2-40B4-BE49-F238E27FC236}">
                <a16:creationId xmlns:a16="http://schemas.microsoft.com/office/drawing/2014/main" id="{9314447D-DC6D-44B4-94F5-1A684E4A9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1828800"/>
            <a:ext cx="1751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8712" name="Group 104">
            <a:extLst>
              <a:ext uri="{FF2B5EF4-FFF2-40B4-BE49-F238E27FC236}">
                <a16:creationId xmlns:a16="http://schemas.microsoft.com/office/drawing/2014/main" id="{14C32E20-8D3C-4A9E-93E1-D092A90984E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828800"/>
            <a:ext cx="1905000" cy="966788"/>
            <a:chOff x="1680" y="1152"/>
            <a:chExt cx="1200" cy="609"/>
          </a:xfrm>
        </p:grpSpPr>
        <p:grpSp>
          <p:nvGrpSpPr>
            <p:cNvPr id="68711" name="Group 103">
              <a:extLst>
                <a:ext uri="{FF2B5EF4-FFF2-40B4-BE49-F238E27FC236}">
                  <a16:creationId xmlns:a16="http://schemas.microsoft.com/office/drawing/2014/main" id="{A4B9C326-A6B6-4E9B-8C23-2379254A4F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162"/>
              <a:ext cx="1200" cy="599"/>
              <a:chOff x="1680" y="1162"/>
              <a:chExt cx="1200" cy="599"/>
            </a:xfrm>
          </p:grpSpPr>
          <p:sp>
            <p:nvSpPr>
              <p:cNvPr id="68701" name="Text Box 93">
                <a:extLst>
                  <a:ext uri="{FF2B5EF4-FFF2-40B4-BE49-F238E27FC236}">
                    <a16:creationId xmlns:a16="http://schemas.microsoft.com/office/drawing/2014/main" id="{444D1BB9-C48E-49B2-9CFD-80EAD5273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351"/>
                <a:ext cx="149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68702" name="Text Box 94">
                <a:extLst>
                  <a:ext uri="{FF2B5EF4-FFF2-40B4-BE49-F238E27FC236}">
                    <a16:creationId xmlns:a16="http://schemas.microsoft.com/office/drawing/2014/main" id="{5FDB2C03-3022-4D16-A6A5-118086C7FC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4" y="1415"/>
                <a:ext cx="2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704" name="AutoShape 96">
                <a:extLst>
                  <a:ext uri="{FF2B5EF4-FFF2-40B4-BE49-F238E27FC236}">
                    <a16:creationId xmlns:a16="http://schemas.microsoft.com/office/drawing/2014/main" id="{EBD08AC6-2FD0-4E49-A837-020CCD548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169"/>
                <a:ext cx="89" cy="545"/>
              </a:xfrm>
              <a:prstGeom prst="leftBrace">
                <a:avLst>
                  <a:gd name="adj1" fmla="val 5103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5" name="AutoShape 97">
                <a:extLst>
                  <a:ext uri="{FF2B5EF4-FFF2-40B4-BE49-F238E27FC236}">
                    <a16:creationId xmlns:a16="http://schemas.microsoft.com/office/drawing/2014/main" id="{F4C9F6FD-7AF3-405B-8ECD-EBF9ADCE5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162"/>
                <a:ext cx="90" cy="552"/>
              </a:xfrm>
              <a:prstGeom prst="rightBrace">
                <a:avLst>
                  <a:gd name="adj1" fmla="val 5111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06" name="Text Box 98">
                <a:extLst>
                  <a:ext uri="{FF2B5EF4-FFF2-40B4-BE49-F238E27FC236}">
                    <a16:creationId xmlns:a16="http://schemas.microsoft.com/office/drawing/2014/main" id="{84C54EAF-5F45-47E7-8C6F-C2873D97B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" y="1645"/>
                <a:ext cx="17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G</a:t>
                </a:r>
              </a:p>
            </p:txBody>
          </p:sp>
          <p:sp>
            <p:nvSpPr>
              <p:cNvPr id="68707" name="Text Box 99">
                <a:extLst>
                  <a:ext uri="{FF2B5EF4-FFF2-40B4-BE49-F238E27FC236}">
                    <a16:creationId xmlns:a16="http://schemas.microsoft.com/office/drawing/2014/main" id="{7B1EFCFF-E458-47C5-AC24-8BC1B0F02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9" y="1636"/>
                <a:ext cx="91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</p:grpSp>
        <p:sp>
          <p:nvSpPr>
            <p:cNvPr id="68710" name="Text Box 102">
              <a:extLst>
                <a:ext uri="{FF2B5EF4-FFF2-40B4-BE49-F238E27FC236}">
                  <a16:creationId xmlns:a16="http://schemas.microsoft.com/office/drawing/2014/main" id="{BFE7848D-AC1B-49F7-85F2-7E9D2893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" y="1152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20	0</a:t>
              </a:r>
            </a:p>
            <a:p>
              <a:pPr eaLnBrk="0" hangingPunct="0"/>
              <a:r>
                <a:rPr lang="fr-FR" altLang="fr-FR" sz="2000"/>
                <a:t>0	-20x</a:t>
              </a:r>
            </a:p>
          </p:txBody>
        </p:sp>
      </p:grpSp>
      <p:grpSp>
        <p:nvGrpSpPr>
          <p:cNvPr id="68751" name="Group 143">
            <a:extLst>
              <a:ext uri="{FF2B5EF4-FFF2-40B4-BE49-F238E27FC236}">
                <a16:creationId xmlns:a16="http://schemas.microsoft.com/office/drawing/2014/main" id="{7B41BBAD-F26B-439D-85CB-7F18A3E6BAA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684838"/>
            <a:ext cx="3657600" cy="457200"/>
            <a:chOff x="144" y="3504"/>
            <a:chExt cx="2304" cy="288"/>
          </a:xfrm>
        </p:grpSpPr>
        <p:grpSp>
          <p:nvGrpSpPr>
            <p:cNvPr id="68715" name="Group 107">
              <a:extLst>
                <a:ext uri="{FF2B5EF4-FFF2-40B4-BE49-F238E27FC236}">
                  <a16:creationId xmlns:a16="http://schemas.microsoft.com/office/drawing/2014/main" id="{4E2D7E10-C135-46EB-A94B-AD5FC283B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4" y="3504"/>
              <a:ext cx="847" cy="248"/>
              <a:chOff x="3532" y="3266"/>
              <a:chExt cx="833" cy="248"/>
            </a:xfrm>
          </p:grpSpPr>
          <p:sp>
            <p:nvSpPr>
              <p:cNvPr id="68716" name="AutoShape 108">
                <a:extLst>
                  <a:ext uri="{FF2B5EF4-FFF2-40B4-BE49-F238E27FC236}">
                    <a16:creationId xmlns:a16="http://schemas.microsoft.com/office/drawing/2014/main" id="{EE0FF497-B5B1-4312-B455-788C198DC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" y="3284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17" name="AutoShape 109">
                <a:extLst>
                  <a:ext uri="{FF2B5EF4-FFF2-40B4-BE49-F238E27FC236}">
                    <a16:creationId xmlns:a16="http://schemas.microsoft.com/office/drawing/2014/main" id="{705A3F77-52BF-4021-B626-6701BFE96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3284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18" name="Text Box 110">
                <a:extLst>
                  <a:ext uri="{FF2B5EF4-FFF2-40B4-BE49-F238E27FC236}">
                    <a16:creationId xmlns:a16="http://schemas.microsoft.com/office/drawing/2014/main" id="{CACD504C-4F6B-4C0C-8AE2-159B58CA3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3266"/>
                <a:ext cx="70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>
                    <a:latin typeface="French Script MT" panose="03020402040607040605" pitchFamily="66" charset="0"/>
                  </a:rPr>
                  <a:t>T </a:t>
                </a:r>
                <a:r>
                  <a:rPr lang="fr-FR" altLang="fr-FR" sz="2400" b="0" baseline="-25000"/>
                  <a:t>cohésion</a:t>
                </a:r>
                <a:endParaRPr lang="fr-FR" altLang="fr-FR" sz="2400" b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8719" name="Text Box 111">
              <a:extLst>
                <a:ext uri="{FF2B5EF4-FFF2-40B4-BE49-F238E27FC236}">
                  <a16:creationId xmlns:a16="http://schemas.microsoft.com/office/drawing/2014/main" id="{45357032-2806-4D99-A9FE-E872EFFA3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" y="3555"/>
              <a:ext cx="12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+</a:t>
              </a:r>
            </a:p>
          </p:txBody>
        </p:sp>
        <p:sp>
          <p:nvSpPr>
            <p:cNvPr id="68720" name="Text Box 112">
              <a:extLst>
                <a:ext uri="{FF2B5EF4-FFF2-40B4-BE49-F238E27FC236}">
                  <a16:creationId xmlns:a16="http://schemas.microsoft.com/office/drawing/2014/main" id="{E94A3747-E78F-4B9E-BF84-B05561483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" y="3619"/>
              <a:ext cx="2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grpSp>
          <p:nvGrpSpPr>
            <p:cNvPr id="68721" name="Group 113">
              <a:extLst>
                <a:ext uri="{FF2B5EF4-FFF2-40B4-BE49-F238E27FC236}">
                  <a16:creationId xmlns:a16="http://schemas.microsoft.com/office/drawing/2014/main" id="{722EB0FF-A1DD-445E-8727-FAB1453FB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3504"/>
              <a:ext cx="652" cy="248"/>
              <a:chOff x="1591" y="3301"/>
              <a:chExt cx="641" cy="248"/>
            </a:xfrm>
          </p:grpSpPr>
          <p:sp>
            <p:nvSpPr>
              <p:cNvPr id="68722" name="AutoShape 114">
                <a:extLst>
                  <a:ext uri="{FF2B5EF4-FFF2-40B4-BE49-F238E27FC236}">
                    <a16:creationId xmlns:a16="http://schemas.microsoft.com/office/drawing/2014/main" id="{46A88ECF-8791-4D2B-B74E-55AC73E04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3319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23" name="AutoShape 115">
                <a:extLst>
                  <a:ext uri="{FF2B5EF4-FFF2-40B4-BE49-F238E27FC236}">
                    <a16:creationId xmlns:a16="http://schemas.microsoft.com/office/drawing/2014/main" id="{11B3EDE7-8207-45BD-BB82-39E736B9C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3319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24" name="Text Box 116">
                <a:extLst>
                  <a:ext uri="{FF2B5EF4-FFF2-40B4-BE49-F238E27FC236}">
                    <a16:creationId xmlns:a16="http://schemas.microsoft.com/office/drawing/2014/main" id="{5E95AAED-EDC3-4691-9B36-ABCD715F7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5" y="3301"/>
                <a:ext cx="51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>
                    <a:latin typeface="French Script MT" panose="03020402040607040605" pitchFamily="66" charset="0"/>
                  </a:rPr>
                  <a:t>T </a:t>
                </a:r>
                <a:r>
                  <a:rPr lang="fr-FR" altLang="fr-FR" sz="2400" baseline="-25000"/>
                  <a:t>5</a:t>
                </a:r>
                <a:r>
                  <a:rPr lang="fr-FR" altLang="fr-FR" sz="2400" b="0" baseline="-25000"/>
                  <a:t> / </a:t>
                </a:r>
                <a:r>
                  <a:rPr lang="fr-FR" altLang="fr-FR" sz="2400" baseline="-25000"/>
                  <a:t>3</a:t>
                </a: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8725" name="Text Box 117">
              <a:extLst>
                <a:ext uri="{FF2B5EF4-FFF2-40B4-BE49-F238E27FC236}">
                  <a16:creationId xmlns:a16="http://schemas.microsoft.com/office/drawing/2014/main" id="{8CA5BF90-516A-4927-8DDC-53A0B8A4F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" y="3544"/>
              <a:ext cx="2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r>
                <a:rPr lang="fr-FR" altLang="fr-FR" sz="1200" b="0"/>
                <a:t>=</a:t>
              </a:r>
            </a:p>
          </p:txBody>
        </p:sp>
        <p:grpSp>
          <p:nvGrpSpPr>
            <p:cNvPr id="68726" name="Group 118">
              <a:extLst>
                <a:ext uri="{FF2B5EF4-FFF2-40B4-BE49-F238E27FC236}">
                  <a16:creationId xmlns:a16="http://schemas.microsoft.com/office/drawing/2014/main" id="{6D85A584-2F2F-4638-A620-647B62F77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4" y="3504"/>
              <a:ext cx="364" cy="248"/>
              <a:chOff x="1591" y="3301"/>
              <a:chExt cx="641" cy="248"/>
            </a:xfrm>
          </p:grpSpPr>
          <p:sp>
            <p:nvSpPr>
              <p:cNvPr id="68727" name="AutoShape 119">
                <a:extLst>
                  <a:ext uri="{FF2B5EF4-FFF2-40B4-BE49-F238E27FC236}">
                    <a16:creationId xmlns:a16="http://schemas.microsoft.com/office/drawing/2014/main" id="{7C8C4952-75FA-4BD4-9600-3614E14BE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3319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28" name="AutoShape 120">
                <a:extLst>
                  <a:ext uri="{FF2B5EF4-FFF2-40B4-BE49-F238E27FC236}">
                    <a16:creationId xmlns:a16="http://schemas.microsoft.com/office/drawing/2014/main" id="{EF7D4E3A-E805-4081-BF8F-168BFC4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3319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29" name="Text Box 121">
                <a:extLst>
                  <a:ext uri="{FF2B5EF4-FFF2-40B4-BE49-F238E27FC236}">
                    <a16:creationId xmlns:a16="http://schemas.microsoft.com/office/drawing/2014/main" id="{10920DE9-34EC-42F1-9CDE-0B5A342296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5" y="3301"/>
                <a:ext cx="51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/>
                  <a:t>0</a:t>
                </a:r>
              </a:p>
            </p:txBody>
          </p:sp>
        </p:grpSp>
      </p:grpSp>
      <p:grpSp>
        <p:nvGrpSpPr>
          <p:cNvPr id="68752" name="Group 144">
            <a:extLst>
              <a:ext uri="{FF2B5EF4-FFF2-40B4-BE49-F238E27FC236}">
                <a16:creationId xmlns:a16="http://schemas.microsoft.com/office/drawing/2014/main" id="{4583F99F-2650-4CC0-BE00-B557B032A8F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380038"/>
            <a:ext cx="4572000" cy="1020762"/>
            <a:chOff x="2544" y="3312"/>
            <a:chExt cx="2880" cy="643"/>
          </a:xfrm>
        </p:grpSpPr>
        <p:sp>
          <p:nvSpPr>
            <p:cNvPr id="68731" name="Text Box 123">
              <a:extLst>
                <a:ext uri="{FF2B5EF4-FFF2-40B4-BE49-F238E27FC236}">
                  <a16:creationId xmlns:a16="http://schemas.microsoft.com/office/drawing/2014/main" id="{9892C554-1BE9-44AE-ADCC-975817036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9" y="3525"/>
              <a:ext cx="11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68732" name="Text Box 124">
              <a:extLst>
                <a:ext uri="{FF2B5EF4-FFF2-40B4-BE49-F238E27FC236}">
                  <a16:creationId xmlns:a16="http://schemas.microsoft.com/office/drawing/2014/main" id="{FBB0D6A3-E4B3-44FE-8C95-654AA121C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" y="3583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68733" name="AutoShape 125">
              <a:extLst>
                <a:ext uri="{FF2B5EF4-FFF2-40B4-BE49-F238E27FC236}">
                  <a16:creationId xmlns:a16="http://schemas.microsoft.com/office/drawing/2014/main" id="{6FE3FB42-8E79-4503-9B39-38E6A1F53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3337"/>
              <a:ext cx="71" cy="545"/>
            </a:xfrm>
            <a:prstGeom prst="leftBrace">
              <a:avLst>
                <a:gd name="adj1" fmla="val 639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34" name="AutoShape 126">
              <a:extLst>
                <a:ext uri="{FF2B5EF4-FFF2-40B4-BE49-F238E27FC236}">
                  <a16:creationId xmlns:a16="http://schemas.microsoft.com/office/drawing/2014/main" id="{12F049B4-B8F7-437E-BBCA-7CE366BCE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3330"/>
              <a:ext cx="71" cy="552"/>
            </a:xfrm>
            <a:prstGeom prst="rightBrace">
              <a:avLst>
                <a:gd name="adj1" fmla="val 6478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35" name="Text Box 127">
              <a:extLst>
                <a:ext uri="{FF2B5EF4-FFF2-40B4-BE49-F238E27FC236}">
                  <a16:creationId xmlns:a16="http://schemas.microsoft.com/office/drawing/2014/main" id="{B723103A-0743-4D13-A30A-5BE8AF0D3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3813"/>
              <a:ext cx="1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68736" name="Text Box 128">
              <a:extLst>
                <a:ext uri="{FF2B5EF4-FFF2-40B4-BE49-F238E27FC236}">
                  <a16:creationId xmlns:a16="http://schemas.microsoft.com/office/drawing/2014/main" id="{83AE9F99-1088-4996-AFF0-A2C39680E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" y="3804"/>
              <a:ext cx="7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68737" name="Rectangle 129">
              <a:extLst>
                <a:ext uri="{FF2B5EF4-FFF2-40B4-BE49-F238E27FC236}">
                  <a16:creationId xmlns:a16="http://schemas.microsoft.com/office/drawing/2014/main" id="{0F64B4AE-B6B7-4F14-A900-A782C62DA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" y="3312"/>
              <a:ext cx="105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38" name="Text Box 130">
              <a:extLst>
                <a:ext uri="{FF2B5EF4-FFF2-40B4-BE49-F238E27FC236}">
                  <a16:creationId xmlns:a16="http://schemas.microsoft.com/office/drawing/2014/main" id="{D6D92B03-4B02-4C71-8BDC-D535CC2EC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3337"/>
              <a:ext cx="63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>
                  <a:solidFill>
                    <a:srgbClr val="FF0000"/>
                  </a:solidFill>
                </a:rPr>
                <a:t>N	Mt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Ty	Mfy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Tz	Mfz</a:t>
              </a:r>
            </a:p>
          </p:txBody>
        </p:sp>
        <p:sp>
          <p:nvSpPr>
            <p:cNvPr id="68739" name="Text Box 131">
              <a:extLst>
                <a:ext uri="{FF2B5EF4-FFF2-40B4-BE49-F238E27FC236}">
                  <a16:creationId xmlns:a16="http://schemas.microsoft.com/office/drawing/2014/main" id="{4DB6DD16-D2E0-4B8A-A71E-727C4EEF9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3529"/>
              <a:ext cx="11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+</a:t>
              </a:r>
            </a:p>
          </p:txBody>
        </p:sp>
        <p:sp>
          <p:nvSpPr>
            <p:cNvPr id="68740" name="Text Box 132">
              <a:extLst>
                <a:ext uri="{FF2B5EF4-FFF2-40B4-BE49-F238E27FC236}">
                  <a16:creationId xmlns:a16="http://schemas.microsoft.com/office/drawing/2014/main" id="{DEBA9FF5-BFB1-4638-A41F-A19F10BD8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3609"/>
              <a:ext cx="2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68741" name="AutoShape 133">
              <a:extLst>
                <a:ext uri="{FF2B5EF4-FFF2-40B4-BE49-F238E27FC236}">
                  <a16:creationId xmlns:a16="http://schemas.microsoft.com/office/drawing/2014/main" id="{D4EAC18A-56C3-40D0-BB33-C345A1B3B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3363"/>
              <a:ext cx="70" cy="545"/>
            </a:xfrm>
            <a:prstGeom prst="leftBrace">
              <a:avLst>
                <a:gd name="adj1" fmla="val 6488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42" name="AutoShape 134">
              <a:extLst>
                <a:ext uri="{FF2B5EF4-FFF2-40B4-BE49-F238E27FC236}">
                  <a16:creationId xmlns:a16="http://schemas.microsoft.com/office/drawing/2014/main" id="{C1DC7D43-9FA0-4EBC-B191-84A93C1BC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3343"/>
              <a:ext cx="71" cy="552"/>
            </a:xfrm>
            <a:prstGeom prst="rightBrace">
              <a:avLst>
                <a:gd name="adj1" fmla="val 6478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43" name="Text Box 135">
              <a:extLst>
                <a:ext uri="{FF2B5EF4-FFF2-40B4-BE49-F238E27FC236}">
                  <a16:creationId xmlns:a16="http://schemas.microsoft.com/office/drawing/2014/main" id="{51F28A07-B610-4424-809B-18D031819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1" y="3839"/>
              <a:ext cx="14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68744" name="Text Box 136">
              <a:extLst>
                <a:ext uri="{FF2B5EF4-FFF2-40B4-BE49-F238E27FC236}">
                  <a16:creationId xmlns:a16="http://schemas.microsoft.com/office/drawing/2014/main" id="{DDDD5DF1-1ADD-4CA0-BDE3-2954CD540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6" y="3817"/>
              <a:ext cx="7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68745" name="Rectangle 137">
              <a:extLst>
                <a:ext uri="{FF2B5EF4-FFF2-40B4-BE49-F238E27FC236}">
                  <a16:creationId xmlns:a16="http://schemas.microsoft.com/office/drawing/2014/main" id="{15189B53-EEFC-47C2-B049-1160295F2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38"/>
              <a:ext cx="105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46" name="Text Box 138">
              <a:extLst>
                <a:ext uri="{FF2B5EF4-FFF2-40B4-BE49-F238E27FC236}">
                  <a16:creationId xmlns:a16="http://schemas.microsoft.com/office/drawing/2014/main" id="{4099000F-D2BB-4007-95F8-1340DBE82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8" y="3352"/>
              <a:ext cx="71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20	0</a:t>
              </a:r>
            </a:p>
            <a:p>
              <a:pPr eaLnBrk="0" hangingPunct="0"/>
              <a:r>
                <a:rPr lang="fr-FR" altLang="fr-FR" sz="2000"/>
                <a:t>0	-20x</a:t>
              </a:r>
            </a:p>
          </p:txBody>
        </p:sp>
        <p:grpSp>
          <p:nvGrpSpPr>
            <p:cNvPr id="68747" name="Group 139">
              <a:extLst>
                <a:ext uri="{FF2B5EF4-FFF2-40B4-BE49-F238E27FC236}">
                  <a16:creationId xmlns:a16="http://schemas.microsoft.com/office/drawing/2014/main" id="{D784E18E-02E4-4981-A31E-DF85ABA81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4" y="3485"/>
              <a:ext cx="390" cy="248"/>
              <a:chOff x="1591" y="3301"/>
              <a:chExt cx="641" cy="248"/>
            </a:xfrm>
          </p:grpSpPr>
          <p:sp>
            <p:nvSpPr>
              <p:cNvPr id="68748" name="AutoShape 140">
                <a:extLst>
                  <a:ext uri="{FF2B5EF4-FFF2-40B4-BE49-F238E27FC236}">
                    <a16:creationId xmlns:a16="http://schemas.microsoft.com/office/drawing/2014/main" id="{C311F6C0-29CB-468C-AFA6-F9BC0A9E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3319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49" name="AutoShape 141">
                <a:extLst>
                  <a:ext uri="{FF2B5EF4-FFF2-40B4-BE49-F238E27FC236}">
                    <a16:creationId xmlns:a16="http://schemas.microsoft.com/office/drawing/2014/main" id="{5E6A1A0E-4A53-441F-A340-DDE7C778E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3319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50" name="Text Box 142">
                <a:extLst>
                  <a:ext uri="{FF2B5EF4-FFF2-40B4-BE49-F238E27FC236}">
                    <a16:creationId xmlns:a16="http://schemas.microsoft.com/office/drawing/2014/main" id="{BECB871C-D2DF-49A4-9934-AB6248F2F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5" y="3301"/>
                <a:ext cx="51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/>
                  <a:t>0</a:t>
                </a:r>
              </a:p>
            </p:txBody>
          </p:sp>
        </p:grpSp>
      </p:grpSp>
      <p:grpSp>
        <p:nvGrpSpPr>
          <p:cNvPr id="68753" name="Group 145">
            <a:extLst>
              <a:ext uri="{FF2B5EF4-FFF2-40B4-BE49-F238E27FC236}">
                <a16:creationId xmlns:a16="http://schemas.microsoft.com/office/drawing/2014/main" id="{39589AC6-7367-43F0-9621-2735DD7110B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391150"/>
            <a:ext cx="3532188" cy="979488"/>
            <a:chOff x="3067" y="4728"/>
            <a:chExt cx="2225" cy="617"/>
          </a:xfrm>
        </p:grpSpPr>
        <p:sp>
          <p:nvSpPr>
            <p:cNvPr id="68754" name="Text Box 146">
              <a:extLst>
                <a:ext uri="{FF2B5EF4-FFF2-40B4-BE49-F238E27FC236}">
                  <a16:creationId xmlns:a16="http://schemas.microsoft.com/office/drawing/2014/main" id="{C468138B-F1A5-4B98-9F77-61DE09C63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4941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68755" name="Text Box 147">
              <a:extLst>
                <a:ext uri="{FF2B5EF4-FFF2-40B4-BE49-F238E27FC236}">
                  <a16:creationId xmlns:a16="http://schemas.microsoft.com/office/drawing/2014/main" id="{0167FBF9-4B0D-4312-B6B8-1628AF7B0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4999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68756" name="AutoShape 148">
              <a:extLst>
                <a:ext uri="{FF2B5EF4-FFF2-40B4-BE49-F238E27FC236}">
                  <a16:creationId xmlns:a16="http://schemas.microsoft.com/office/drawing/2014/main" id="{03F5DD3B-EF1B-410F-BA59-977BA1BC3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4753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57" name="AutoShape 149">
              <a:extLst>
                <a:ext uri="{FF2B5EF4-FFF2-40B4-BE49-F238E27FC236}">
                  <a16:creationId xmlns:a16="http://schemas.microsoft.com/office/drawing/2014/main" id="{3442EC78-79C0-4EF1-871F-769EEC8E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4746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58" name="Text Box 150">
              <a:extLst>
                <a:ext uri="{FF2B5EF4-FFF2-40B4-BE49-F238E27FC236}">
                  <a16:creationId xmlns:a16="http://schemas.microsoft.com/office/drawing/2014/main" id="{0819FD36-0D67-4CFA-89F7-4A4F169AC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6" y="5229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68759" name="Text Box 151">
              <a:extLst>
                <a:ext uri="{FF2B5EF4-FFF2-40B4-BE49-F238E27FC236}">
                  <a16:creationId xmlns:a16="http://schemas.microsoft.com/office/drawing/2014/main" id="{7143C09F-F9B2-4D7A-9A97-82B3B5DD6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5220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68760" name="Rectangle 152">
              <a:extLst>
                <a:ext uri="{FF2B5EF4-FFF2-40B4-BE49-F238E27FC236}">
                  <a16:creationId xmlns:a16="http://schemas.microsoft.com/office/drawing/2014/main" id="{E0782CD1-7256-4ADB-94F3-1E1C10A2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4728"/>
              <a:ext cx="11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61" name="Text Box 153">
              <a:extLst>
                <a:ext uri="{FF2B5EF4-FFF2-40B4-BE49-F238E27FC236}">
                  <a16:creationId xmlns:a16="http://schemas.microsoft.com/office/drawing/2014/main" id="{96A0321A-5AF1-42D6-91C0-79DA8AFA5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4753"/>
              <a:ext cx="66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>
                  <a:solidFill>
                    <a:srgbClr val="FF0000"/>
                  </a:solidFill>
                </a:rPr>
                <a:t>N	Mt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Ty	Mfy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Tz	Mfz</a:t>
              </a:r>
            </a:p>
          </p:txBody>
        </p:sp>
        <p:sp>
          <p:nvSpPr>
            <p:cNvPr id="68762" name="AutoShape 154">
              <a:extLst>
                <a:ext uri="{FF2B5EF4-FFF2-40B4-BE49-F238E27FC236}">
                  <a16:creationId xmlns:a16="http://schemas.microsoft.com/office/drawing/2014/main" id="{2C879051-6932-4270-9FEC-8D03AD520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4752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63" name="AutoShape 155">
              <a:extLst>
                <a:ext uri="{FF2B5EF4-FFF2-40B4-BE49-F238E27FC236}">
                  <a16:creationId xmlns:a16="http://schemas.microsoft.com/office/drawing/2014/main" id="{2E2A2657-CDFE-496B-A447-DD0D5BF39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4732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64" name="Text Box 156">
              <a:extLst>
                <a:ext uri="{FF2B5EF4-FFF2-40B4-BE49-F238E27FC236}">
                  <a16:creationId xmlns:a16="http://schemas.microsoft.com/office/drawing/2014/main" id="{6254F8DB-E838-41D2-B023-FA6C75CD5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5228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68765" name="Text Box 157">
              <a:extLst>
                <a:ext uri="{FF2B5EF4-FFF2-40B4-BE49-F238E27FC236}">
                  <a16:creationId xmlns:a16="http://schemas.microsoft.com/office/drawing/2014/main" id="{AE7A9AE9-F5A2-4CF0-B17E-C4991AC79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7" y="5206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68766" name="Text Box 158">
              <a:extLst>
                <a:ext uri="{FF2B5EF4-FFF2-40B4-BE49-F238E27FC236}">
                  <a16:creationId xmlns:a16="http://schemas.microsoft.com/office/drawing/2014/main" id="{9DA94AEF-01D9-4F9D-B750-2CF260D08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474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-20	0</a:t>
              </a:r>
            </a:p>
            <a:p>
              <a:pPr eaLnBrk="0" hangingPunct="0"/>
              <a:r>
                <a:rPr lang="fr-FR" altLang="fr-FR" sz="2000"/>
                <a:t>0	20x</a:t>
              </a:r>
            </a:p>
          </p:txBody>
        </p:sp>
      </p:grpSp>
      <p:sp>
        <p:nvSpPr>
          <p:cNvPr id="68767" name="Text Box 159">
            <a:extLst>
              <a:ext uri="{FF2B5EF4-FFF2-40B4-BE49-F238E27FC236}">
                <a16:creationId xmlns:a16="http://schemas.microsoft.com/office/drawing/2014/main" id="{3D13EBE0-E365-4D68-82AF-E98EBB51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84838"/>
            <a:ext cx="533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=&gt;</a:t>
            </a:r>
          </a:p>
        </p:txBody>
      </p:sp>
      <p:sp>
        <p:nvSpPr>
          <p:cNvPr id="68768" name="Text Box 160">
            <a:extLst>
              <a:ext uri="{FF2B5EF4-FFF2-40B4-BE49-F238E27FC236}">
                <a16:creationId xmlns:a16="http://schemas.microsoft.com/office/drawing/2014/main" id="{85CDE412-7C0A-4F81-9588-52D08F1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0292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68769" name="Oval 161">
            <a:extLst>
              <a:ext uri="{FF2B5EF4-FFF2-40B4-BE49-F238E27FC236}">
                <a16:creationId xmlns:a16="http://schemas.microsoft.com/office/drawing/2014/main" id="{634D9905-D5AC-4EB5-88DF-4FEB28BD6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38425"/>
            <a:ext cx="365125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A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"/>
                                        <p:tgtEl>
                                          <p:spTgt spid="6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94" grpId="0" autoUpdateAnimBg="0"/>
      <p:bldP spid="68767" grpId="0" autoUpdateAnimBg="0"/>
      <p:bldP spid="6876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93A18B0-C153-4E3F-810A-A6C88DBA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F7BD2318-4FBB-499A-9C1D-A1DDC865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98575"/>
            <a:ext cx="426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/>
              <a:t>On isole ensuite le tronçon </a:t>
            </a:r>
            <a:r>
              <a:rPr lang="fr-FR" altLang="fr-FR" sz="2000"/>
              <a:t>II</a:t>
            </a:r>
            <a:r>
              <a:rPr lang="fr-FR" altLang="fr-FR" sz="2000" b="0"/>
              <a:t> :</a:t>
            </a:r>
            <a:endParaRPr lang="fr-FR" altLang="fr-FR" sz="2000" b="0">
              <a:cs typeface="Times New Roman" panose="02020603050405020304" pitchFamily="18" charset="0"/>
            </a:endParaRPr>
          </a:p>
        </p:txBody>
      </p:sp>
      <p:grpSp>
        <p:nvGrpSpPr>
          <p:cNvPr id="69636" name="Group 4">
            <a:extLst>
              <a:ext uri="{FF2B5EF4-FFF2-40B4-BE49-F238E27FC236}">
                <a16:creationId xmlns:a16="http://schemas.microsoft.com/office/drawing/2014/main" id="{FF999360-33FB-4BE4-AA60-30D36BE10EEC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295400"/>
            <a:ext cx="4302125" cy="3449638"/>
            <a:chOff x="1549" y="1749"/>
            <a:chExt cx="2710" cy="2173"/>
          </a:xfrm>
        </p:grpSpPr>
        <p:sp>
          <p:nvSpPr>
            <p:cNvPr id="69637" name="Rectangle 5">
              <a:extLst>
                <a:ext uri="{FF2B5EF4-FFF2-40B4-BE49-F238E27FC236}">
                  <a16:creationId xmlns:a16="http://schemas.microsoft.com/office/drawing/2014/main" id="{36C61063-E4F9-4F39-88C7-5A0896D86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1762"/>
              <a:ext cx="2710" cy="216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69638" name="Group 6">
              <a:extLst>
                <a:ext uri="{FF2B5EF4-FFF2-40B4-BE49-F238E27FC236}">
                  <a16:creationId xmlns:a16="http://schemas.microsoft.com/office/drawing/2014/main" id="{1B39BB79-0DBA-47CC-8C9B-128A43E4E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" y="1766"/>
              <a:ext cx="1928" cy="122"/>
              <a:chOff x="2016" y="1488"/>
              <a:chExt cx="1320" cy="108"/>
            </a:xfrm>
          </p:grpSpPr>
          <p:pic>
            <p:nvPicPr>
              <p:cNvPr id="69639" name="Picture 7">
                <a:extLst>
                  <a:ext uri="{FF2B5EF4-FFF2-40B4-BE49-F238E27FC236}">
                    <a16:creationId xmlns:a16="http://schemas.microsoft.com/office/drawing/2014/main" id="{0CA37A4A-D240-49DE-928B-F374EE83AA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40" name="Picture 8">
                <a:extLst>
                  <a:ext uri="{FF2B5EF4-FFF2-40B4-BE49-F238E27FC236}">
                    <a16:creationId xmlns:a16="http://schemas.microsoft.com/office/drawing/2014/main" id="{56534AEC-BA27-42A6-9DDE-7C4EDFEB7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641" name="Group 9">
              <a:extLst>
                <a:ext uri="{FF2B5EF4-FFF2-40B4-BE49-F238E27FC236}">
                  <a16:creationId xmlns:a16="http://schemas.microsoft.com/office/drawing/2014/main" id="{267E0981-C0C3-4CAB-92FD-028211406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3" y="3795"/>
              <a:ext cx="1302" cy="122"/>
              <a:chOff x="3312" y="3456"/>
              <a:chExt cx="1440" cy="108"/>
            </a:xfrm>
          </p:grpSpPr>
          <p:pic>
            <p:nvPicPr>
              <p:cNvPr id="69642" name="Picture 10">
                <a:extLst>
                  <a:ext uri="{FF2B5EF4-FFF2-40B4-BE49-F238E27FC236}">
                    <a16:creationId xmlns:a16="http://schemas.microsoft.com/office/drawing/2014/main" id="{B3DA6CE1-CB52-42C3-9EBF-4733D42C73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43" name="Picture 11">
                <a:extLst>
                  <a:ext uri="{FF2B5EF4-FFF2-40B4-BE49-F238E27FC236}">
                    <a16:creationId xmlns:a16="http://schemas.microsoft.com/office/drawing/2014/main" id="{F96EB2ED-13C8-4207-98D4-59E1781533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9644" name="Text Box 12">
              <a:extLst>
                <a:ext uri="{FF2B5EF4-FFF2-40B4-BE49-F238E27FC236}">
                  <a16:creationId xmlns:a16="http://schemas.microsoft.com/office/drawing/2014/main" id="{F725A7BE-F618-4491-B5F4-61449D38C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1749"/>
              <a:ext cx="15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Étude de l’équilibre du tronçon II</a:t>
              </a:r>
            </a:p>
          </p:txBody>
        </p:sp>
        <p:sp>
          <p:nvSpPr>
            <p:cNvPr id="69645" name="Text Box 13">
              <a:extLst>
                <a:ext uri="{FF2B5EF4-FFF2-40B4-BE49-F238E27FC236}">
                  <a16:creationId xmlns:a16="http://schemas.microsoft.com/office/drawing/2014/main" id="{72D576CE-B90F-4050-8BD9-E6FB418C9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77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6</a:t>
              </a:r>
            </a:p>
          </p:txBody>
        </p:sp>
      </p:grpSp>
      <p:sp>
        <p:nvSpPr>
          <p:cNvPr id="69646" name="Rectangle 14">
            <a:extLst>
              <a:ext uri="{FF2B5EF4-FFF2-40B4-BE49-F238E27FC236}">
                <a16:creationId xmlns:a16="http://schemas.microsoft.com/office/drawing/2014/main" id="{06797AA1-CEDA-4274-90A6-AB09478F5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Principe de calculs du torseur de cohésion</a:t>
            </a:r>
          </a:p>
        </p:txBody>
      </p:sp>
      <p:grpSp>
        <p:nvGrpSpPr>
          <p:cNvPr id="69647" name="Group 15">
            <a:extLst>
              <a:ext uri="{FF2B5EF4-FFF2-40B4-BE49-F238E27FC236}">
                <a16:creationId xmlns:a16="http://schemas.microsoft.com/office/drawing/2014/main" id="{8E77E1E9-F387-4978-A2F0-A73B79C10661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3005138"/>
            <a:ext cx="2730500" cy="481012"/>
            <a:chOff x="5616" y="6768"/>
            <a:chExt cx="4896" cy="864"/>
          </a:xfrm>
        </p:grpSpPr>
        <p:grpSp>
          <p:nvGrpSpPr>
            <p:cNvPr id="69648" name="Group 16">
              <a:extLst>
                <a:ext uri="{FF2B5EF4-FFF2-40B4-BE49-F238E27FC236}">
                  <a16:creationId xmlns:a16="http://schemas.microsoft.com/office/drawing/2014/main" id="{23A68747-FA56-4279-A00E-F5C7ABE5F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3" y="6864"/>
              <a:ext cx="3941" cy="672"/>
              <a:chOff x="6028" y="6864"/>
              <a:chExt cx="3941" cy="672"/>
            </a:xfrm>
          </p:grpSpPr>
          <p:sp>
            <p:nvSpPr>
              <p:cNvPr id="69649" name="Rectangle 17">
                <a:extLst>
                  <a:ext uri="{FF2B5EF4-FFF2-40B4-BE49-F238E27FC236}">
                    <a16:creationId xmlns:a16="http://schemas.microsoft.com/office/drawing/2014/main" id="{07B6F75E-10A0-47BF-965B-0D8014331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8" y="6864"/>
                <a:ext cx="464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50" name="Rectangle 18">
                <a:extLst>
                  <a:ext uri="{FF2B5EF4-FFF2-40B4-BE49-F238E27FC236}">
                    <a16:creationId xmlns:a16="http://schemas.microsoft.com/office/drawing/2014/main" id="{0E8043FD-02EB-4242-BD2D-7FF8590A2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6" y="6864"/>
                <a:ext cx="463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9651" name="Group 19">
              <a:extLst>
                <a:ext uri="{FF2B5EF4-FFF2-40B4-BE49-F238E27FC236}">
                  <a16:creationId xmlns:a16="http://schemas.microsoft.com/office/drawing/2014/main" id="{985A4E9E-86AB-4869-BD03-0F838DC9C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6" y="6768"/>
              <a:ext cx="4896" cy="864"/>
              <a:chOff x="5616" y="6768"/>
              <a:chExt cx="4896" cy="864"/>
            </a:xfrm>
          </p:grpSpPr>
          <p:sp>
            <p:nvSpPr>
              <p:cNvPr id="69652" name="Rectangle 20">
                <a:extLst>
                  <a:ext uri="{FF2B5EF4-FFF2-40B4-BE49-F238E27FC236}">
                    <a16:creationId xmlns:a16="http://schemas.microsoft.com/office/drawing/2014/main" id="{A0C9F535-31E2-40D7-BEB9-2654B6874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" y="6768"/>
                <a:ext cx="3199" cy="86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9653" name="Group 21">
                <a:extLst>
                  <a:ext uri="{FF2B5EF4-FFF2-40B4-BE49-F238E27FC236}">
                    <a16:creationId xmlns:a16="http://schemas.microsoft.com/office/drawing/2014/main" id="{8B62F2F2-C125-4077-A5A9-197CEE6A5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16" y="6768"/>
                <a:ext cx="598" cy="864"/>
                <a:chOff x="4896" y="6336"/>
                <a:chExt cx="768" cy="864"/>
              </a:xfrm>
            </p:grpSpPr>
            <p:sp>
              <p:nvSpPr>
                <p:cNvPr id="69654" name="Rectangle 22">
                  <a:extLst>
                    <a:ext uri="{FF2B5EF4-FFF2-40B4-BE49-F238E27FC236}">
                      <a16:creationId xmlns:a16="http://schemas.microsoft.com/office/drawing/2014/main" id="{CB43897A-1896-4FF8-9FE0-208DED0F9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5" name="AutoShape 23">
                  <a:extLst>
                    <a:ext uri="{FF2B5EF4-FFF2-40B4-BE49-F238E27FC236}">
                      <a16:creationId xmlns:a16="http://schemas.microsoft.com/office/drawing/2014/main" id="{621186E8-33A1-4611-8429-4EBFB9BD3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608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9656" name="Group 24">
                <a:extLst>
                  <a:ext uri="{FF2B5EF4-FFF2-40B4-BE49-F238E27FC236}">
                    <a16:creationId xmlns:a16="http://schemas.microsoft.com/office/drawing/2014/main" id="{1F468826-0E72-4BC9-8AA1-C638E37CD6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3" y="6768"/>
                <a:ext cx="589" cy="864"/>
                <a:chOff x="9504" y="6336"/>
                <a:chExt cx="759" cy="864"/>
              </a:xfrm>
            </p:grpSpPr>
            <p:sp>
              <p:nvSpPr>
                <p:cNvPr id="69657" name="Rectangle 25">
                  <a:extLst>
                    <a:ext uri="{FF2B5EF4-FFF2-40B4-BE49-F238E27FC236}">
                      <a16:creationId xmlns:a16="http://schemas.microsoft.com/office/drawing/2014/main" id="{6968F8D9-3AF2-4C26-876B-EE08226A0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8" name="AutoShape 26">
                  <a:extLst>
                    <a:ext uri="{FF2B5EF4-FFF2-40B4-BE49-F238E27FC236}">
                      <a16:creationId xmlns:a16="http://schemas.microsoft.com/office/drawing/2014/main" id="{1538E2E9-B8F7-4146-A818-D6923CC3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687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69659" name="Line 27">
            <a:extLst>
              <a:ext uri="{FF2B5EF4-FFF2-40B4-BE49-F238E27FC236}">
                <a16:creationId xmlns:a16="http://schemas.microsoft.com/office/drawing/2014/main" id="{8F60EBD7-CD60-43B0-89ED-07CB6AB5C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3241675"/>
            <a:ext cx="0" cy="1100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60" name="Line 28">
            <a:extLst>
              <a:ext uri="{FF2B5EF4-FFF2-40B4-BE49-F238E27FC236}">
                <a16:creationId xmlns:a16="http://schemas.microsoft.com/office/drawing/2014/main" id="{50582FFD-D541-4FF0-BECD-6D672A8DE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9363" y="2668588"/>
            <a:ext cx="0" cy="565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61" name="Oval 29">
            <a:extLst>
              <a:ext uri="{FF2B5EF4-FFF2-40B4-BE49-F238E27FC236}">
                <a16:creationId xmlns:a16="http://schemas.microsoft.com/office/drawing/2014/main" id="{31AD3130-B18A-419C-8C7A-652CC32A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2693988"/>
            <a:ext cx="185737" cy="1825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A</a:t>
            </a:r>
          </a:p>
        </p:txBody>
      </p:sp>
      <p:sp>
        <p:nvSpPr>
          <p:cNvPr id="69662" name="Rectangle 30">
            <a:extLst>
              <a:ext uri="{FF2B5EF4-FFF2-40B4-BE49-F238E27FC236}">
                <a16:creationId xmlns:a16="http://schemas.microsoft.com/office/drawing/2014/main" id="{5C24226D-646C-420D-A577-526FC26B9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482850"/>
            <a:ext cx="1131888" cy="19399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9663" name="Line 31">
            <a:extLst>
              <a:ext uri="{FF2B5EF4-FFF2-40B4-BE49-F238E27FC236}">
                <a16:creationId xmlns:a16="http://schemas.microsoft.com/office/drawing/2014/main" id="{6E7102DC-0206-4A91-9DC1-07BE15764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008313"/>
            <a:ext cx="0" cy="4889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64" name="Oval 32">
            <a:extLst>
              <a:ext uri="{FF2B5EF4-FFF2-40B4-BE49-F238E27FC236}">
                <a16:creationId xmlns:a16="http://schemas.microsoft.com/office/drawing/2014/main" id="{9DC61367-87D3-4C50-9A73-397208529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2624138"/>
            <a:ext cx="365125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G</a:t>
            </a:r>
          </a:p>
        </p:txBody>
      </p:sp>
      <p:grpSp>
        <p:nvGrpSpPr>
          <p:cNvPr id="69665" name="Group 33">
            <a:extLst>
              <a:ext uri="{FF2B5EF4-FFF2-40B4-BE49-F238E27FC236}">
                <a16:creationId xmlns:a16="http://schemas.microsoft.com/office/drawing/2014/main" id="{A8B348BD-CCB0-4FF4-8814-DB2C6CDFCF72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3457575"/>
            <a:ext cx="1485900" cy="639763"/>
            <a:chOff x="2822" y="2327"/>
            <a:chExt cx="321" cy="403"/>
          </a:xfrm>
        </p:grpSpPr>
        <p:sp>
          <p:nvSpPr>
            <p:cNvPr id="69666" name="Line 34">
              <a:extLst>
                <a:ext uri="{FF2B5EF4-FFF2-40B4-BE49-F238E27FC236}">
                  <a16:creationId xmlns:a16="http://schemas.microsoft.com/office/drawing/2014/main" id="{31C5ECC8-DA34-4FFE-AB5C-0F5ED432D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2327"/>
              <a:ext cx="0" cy="4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67" name="Line 35">
              <a:extLst>
                <a:ext uri="{FF2B5EF4-FFF2-40B4-BE49-F238E27FC236}">
                  <a16:creationId xmlns:a16="http://schemas.microsoft.com/office/drawing/2014/main" id="{54DD2BF8-338E-4DD6-90A4-17FC96F47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2442"/>
              <a:ext cx="0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68" name="Line 36">
              <a:extLst>
                <a:ext uri="{FF2B5EF4-FFF2-40B4-BE49-F238E27FC236}">
                  <a16:creationId xmlns:a16="http://schemas.microsoft.com/office/drawing/2014/main" id="{009E6DCC-0E4B-491C-8783-1DFB9F3DF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2672"/>
              <a:ext cx="32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69" name="Text Box 37">
              <a:extLst>
                <a:ext uri="{FF2B5EF4-FFF2-40B4-BE49-F238E27FC236}">
                  <a16:creationId xmlns:a16="http://schemas.microsoft.com/office/drawing/2014/main" id="{7AE6B0E6-0DA7-4115-B26E-06B11B9D1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" y="244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</p:grpSp>
      <p:sp>
        <p:nvSpPr>
          <p:cNvPr id="69670" name="Line 38">
            <a:extLst>
              <a:ext uri="{FF2B5EF4-FFF2-40B4-BE49-F238E27FC236}">
                <a16:creationId xmlns:a16="http://schemas.microsoft.com/office/drawing/2014/main" id="{5B0DDC6E-15E0-4877-9015-689C49815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232150"/>
            <a:ext cx="2733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9671" name="Group 39">
            <a:extLst>
              <a:ext uri="{FF2B5EF4-FFF2-40B4-BE49-F238E27FC236}">
                <a16:creationId xmlns:a16="http://schemas.microsoft.com/office/drawing/2014/main" id="{3B815E07-65FD-4516-BF71-223F7E26EFE9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835275"/>
            <a:ext cx="1263650" cy="773113"/>
            <a:chOff x="3108" y="1945"/>
            <a:chExt cx="796" cy="487"/>
          </a:xfrm>
        </p:grpSpPr>
        <p:grpSp>
          <p:nvGrpSpPr>
            <p:cNvPr id="69672" name="Group 40">
              <a:extLst>
                <a:ext uri="{FF2B5EF4-FFF2-40B4-BE49-F238E27FC236}">
                  <a16:creationId xmlns:a16="http://schemas.microsoft.com/office/drawing/2014/main" id="{33260A5B-20C7-4E11-B02D-F95E36178616}"/>
                </a:ext>
              </a:extLst>
            </p:cNvPr>
            <p:cNvGrpSpPr>
              <a:grpSpLocks/>
            </p:cNvGrpSpPr>
            <p:nvPr/>
          </p:nvGrpSpPr>
          <p:grpSpPr bwMode="auto">
            <a:xfrm rot="4187949">
              <a:off x="3441" y="1612"/>
              <a:ext cx="119" cy="785"/>
              <a:chOff x="4778" y="677"/>
              <a:chExt cx="119" cy="785"/>
            </a:xfrm>
          </p:grpSpPr>
          <p:sp>
            <p:nvSpPr>
              <p:cNvPr id="69673" name="Line 41">
                <a:extLst>
                  <a:ext uri="{FF2B5EF4-FFF2-40B4-BE49-F238E27FC236}">
                    <a16:creationId xmlns:a16="http://schemas.microsoft.com/office/drawing/2014/main" id="{34C18D8B-2D5A-4530-B406-E26B99CA8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74" name="Line 42">
                <a:extLst>
                  <a:ext uri="{FF2B5EF4-FFF2-40B4-BE49-F238E27FC236}">
                    <a16:creationId xmlns:a16="http://schemas.microsoft.com/office/drawing/2014/main" id="{ABAD902B-982A-4938-9D5E-24D7BB014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75" name="Line 43">
                <a:extLst>
                  <a:ext uri="{FF2B5EF4-FFF2-40B4-BE49-F238E27FC236}">
                    <a16:creationId xmlns:a16="http://schemas.microsoft.com/office/drawing/2014/main" id="{C7FC33F0-2417-4C27-BB2A-2AADD7A04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9676" name="Group 44">
              <a:extLst>
                <a:ext uri="{FF2B5EF4-FFF2-40B4-BE49-F238E27FC236}">
                  <a16:creationId xmlns:a16="http://schemas.microsoft.com/office/drawing/2014/main" id="{A13A8A4F-1BD8-4F2E-B0B0-563C73B40B99}"/>
                </a:ext>
              </a:extLst>
            </p:cNvPr>
            <p:cNvGrpSpPr>
              <a:grpSpLocks/>
            </p:cNvGrpSpPr>
            <p:nvPr/>
          </p:nvGrpSpPr>
          <p:grpSpPr bwMode="auto">
            <a:xfrm rot="17412051" flipV="1">
              <a:off x="3452" y="1980"/>
              <a:ext cx="119" cy="785"/>
              <a:chOff x="4778" y="677"/>
              <a:chExt cx="119" cy="785"/>
            </a:xfrm>
          </p:grpSpPr>
          <p:sp>
            <p:nvSpPr>
              <p:cNvPr id="69677" name="Line 45">
                <a:extLst>
                  <a:ext uri="{FF2B5EF4-FFF2-40B4-BE49-F238E27FC236}">
                    <a16:creationId xmlns:a16="http://schemas.microsoft.com/office/drawing/2014/main" id="{8C6538C0-82A3-4F95-B45D-CDEB27966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78" name="Line 46">
                <a:extLst>
                  <a:ext uri="{FF2B5EF4-FFF2-40B4-BE49-F238E27FC236}">
                    <a16:creationId xmlns:a16="http://schemas.microsoft.com/office/drawing/2014/main" id="{6E89126A-860B-405F-94A5-F4BC7104B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79" name="Line 47">
                <a:extLst>
                  <a:ext uri="{FF2B5EF4-FFF2-40B4-BE49-F238E27FC236}">
                    <a16:creationId xmlns:a16="http://schemas.microsoft.com/office/drawing/2014/main" id="{7D9CD7D1-FA42-43E3-A78F-724E595C6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9680" name="Group 48">
            <a:extLst>
              <a:ext uri="{FF2B5EF4-FFF2-40B4-BE49-F238E27FC236}">
                <a16:creationId xmlns:a16="http://schemas.microsoft.com/office/drawing/2014/main" id="{58F01353-24CC-44ED-B450-69B1BAF23BF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703388"/>
            <a:ext cx="3136900" cy="1528762"/>
            <a:chOff x="3496" y="1073"/>
            <a:chExt cx="1976" cy="963"/>
          </a:xfrm>
        </p:grpSpPr>
        <p:sp>
          <p:nvSpPr>
            <p:cNvPr id="69681" name="Line 49">
              <a:extLst>
                <a:ext uri="{FF2B5EF4-FFF2-40B4-BE49-F238E27FC236}">
                  <a16:creationId xmlns:a16="http://schemas.microsoft.com/office/drawing/2014/main" id="{56EFE3EB-E9BF-4524-B47A-12D28876D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0" y="1305"/>
              <a:ext cx="0" cy="2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82" name="Text Box 50">
              <a:extLst>
                <a:ext uri="{FF2B5EF4-FFF2-40B4-BE49-F238E27FC236}">
                  <a16:creationId xmlns:a16="http://schemas.microsoft.com/office/drawing/2014/main" id="{68B967B4-5651-48F8-8D6E-43440DE62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1073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69683" name="Text Box 51">
              <a:extLst>
                <a:ext uri="{FF2B5EF4-FFF2-40B4-BE49-F238E27FC236}">
                  <a16:creationId xmlns:a16="http://schemas.microsoft.com/office/drawing/2014/main" id="{0846CCD1-2ECF-4906-B228-E4C182C68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5" y="1739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69684" name="Line 52">
              <a:extLst>
                <a:ext uri="{FF2B5EF4-FFF2-40B4-BE49-F238E27FC236}">
                  <a16:creationId xmlns:a16="http://schemas.microsoft.com/office/drawing/2014/main" id="{FF446519-BC9F-4E75-837D-73FA36832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2036"/>
              <a:ext cx="26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85" name="Line 53">
              <a:extLst>
                <a:ext uri="{FF2B5EF4-FFF2-40B4-BE49-F238E27FC236}">
                  <a16:creationId xmlns:a16="http://schemas.microsoft.com/office/drawing/2014/main" id="{81692ED6-D0EC-4408-BF34-CFA33036B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7" y="1779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69686" name="Line 54">
              <a:extLst>
                <a:ext uri="{FF2B5EF4-FFF2-40B4-BE49-F238E27FC236}">
                  <a16:creationId xmlns:a16="http://schemas.microsoft.com/office/drawing/2014/main" id="{BCB74F5D-B2B3-4807-B8E9-83F2E91B1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" y="1122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9822" name="Group 190">
            <a:extLst>
              <a:ext uri="{FF2B5EF4-FFF2-40B4-BE49-F238E27FC236}">
                <a16:creationId xmlns:a16="http://schemas.microsoft.com/office/drawing/2014/main" id="{E9950FB8-81E8-4109-A861-A40E85B4013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973513"/>
            <a:ext cx="3109913" cy="979487"/>
            <a:chOff x="96" y="2503"/>
            <a:chExt cx="1959" cy="617"/>
          </a:xfrm>
        </p:grpSpPr>
        <p:grpSp>
          <p:nvGrpSpPr>
            <p:cNvPr id="69687" name="Group 55">
              <a:extLst>
                <a:ext uri="{FF2B5EF4-FFF2-40B4-BE49-F238E27FC236}">
                  <a16:creationId xmlns:a16="http://schemas.microsoft.com/office/drawing/2014/main" id="{D361BEBD-21BB-4AE6-97B1-343798038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503"/>
              <a:ext cx="1959" cy="617"/>
              <a:chOff x="3532" y="3110"/>
              <a:chExt cx="1959" cy="617"/>
            </a:xfrm>
          </p:grpSpPr>
          <p:sp>
            <p:nvSpPr>
              <p:cNvPr id="69688" name="AutoShape 56">
                <a:extLst>
                  <a:ext uri="{FF2B5EF4-FFF2-40B4-BE49-F238E27FC236}">
                    <a16:creationId xmlns:a16="http://schemas.microsoft.com/office/drawing/2014/main" id="{6CEACFBA-D3A8-41F0-9BEE-E62C760F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" y="3284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89" name="AutoShape 57">
                <a:extLst>
                  <a:ext uri="{FF2B5EF4-FFF2-40B4-BE49-F238E27FC236}">
                    <a16:creationId xmlns:a16="http://schemas.microsoft.com/office/drawing/2014/main" id="{7FBB96CD-6D28-41EA-9C66-FECBF9BAE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3284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90" name="Text Box 58">
                <a:extLst>
                  <a:ext uri="{FF2B5EF4-FFF2-40B4-BE49-F238E27FC236}">
                    <a16:creationId xmlns:a16="http://schemas.microsoft.com/office/drawing/2014/main" id="{32AFDEBC-4250-41AB-A8E5-94F3ACD77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5" y="3317"/>
                <a:ext cx="12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69691" name="Text Box 59">
                <a:extLst>
                  <a:ext uri="{FF2B5EF4-FFF2-40B4-BE49-F238E27FC236}">
                    <a16:creationId xmlns:a16="http://schemas.microsoft.com/office/drawing/2014/main" id="{523BEBA3-E1F9-41A7-9D26-78BA66B36E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8" y="3381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92" name="Text Box 60">
                <a:extLst>
                  <a:ext uri="{FF2B5EF4-FFF2-40B4-BE49-F238E27FC236}">
                    <a16:creationId xmlns:a16="http://schemas.microsoft.com/office/drawing/2014/main" id="{3D909096-9913-4CC8-8754-066472AB5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3266"/>
                <a:ext cx="70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>
                    <a:latin typeface="French Script MT" panose="03020402040607040605" pitchFamily="66" charset="0"/>
                  </a:rPr>
                  <a:t>T </a:t>
                </a:r>
                <a:r>
                  <a:rPr lang="fr-FR" altLang="fr-FR" sz="2400" b="0" baseline="-25000"/>
                  <a:t>cohésion</a:t>
                </a:r>
                <a:endParaRPr lang="fr-FR" altLang="fr-FR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93" name="AutoShape 61">
                <a:extLst>
                  <a:ext uri="{FF2B5EF4-FFF2-40B4-BE49-F238E27FC236}">
                    <a16:creationId xmlns:a16="http://schemas.microsoft.com/office/drawing/2014/main" id="{B80EB97E-DBE0-43AC-8C2D-D36BF9343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3135"/>
                <a:ext cx="74" cy="545"/>
              </a:xfrm>
              <a:prstGeom prst="leftBrace">
                <a:avLst>
                  <a:gd name="adj1" fmla="val 6137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94" name="AutoShape 62">
                <a:extLst>
                  <a:ext uri="{FF2B5EF4-FFF2-40B4-BE49-F238E27FC236}">
                    <a16:creationId xmlns:a16="http://schemas.microsoft.com/office/drawing/2014/main" id="{C132C517-C1FA-4F75-8792-9AC41821F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128"/>
                <a:ext cx="74" cy="552"/>
              </a:xfrm>
              <a:prstGeom prst="rightBrace">
                <a:avLst>
                  <a:gd name="adj1" fmla="val 6216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95" name="Text Box 63">
                <a:extLst>
                  <a:ext uri="{FF2B5EF4-FFF2-40B4-BE49-F238E27FC236}">
                    <a16:creationId xmlns:a16="http://schemas.microsoft.com/office/drawing/2014/main" id="{043CBF63-2278-4EAB-924B-AABB1E8F8E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" y="3611"/>
                <a:ext cx="14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G</a:t>
                </a:r>
              </a:p>
            </p:txBody>
          </p:sp>
          <p:sp>
            <p:nvSpPr>
              <p:cNvPr id="69696" name="Text Box 64">
                <a:extLst>
                  <a:ext uri="{FF2B5EF4-FFF2-40B4-BE49-F238E27FC236}">
                    <a16:creationId xmlns:a16="http://schemas.microsoft.com/office/drawing/2014/main" id="{BF3A682F-2EFF-4F3C-9725-6927CD492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3" y="3602"/>
                <a:ext cx="75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  <p:sp>
            <p:nvSpPr>
              <p:cNvPr id="69697" name="Rectangle 65">
                <a:extLst>
                  <a:ext uri="{FF2B5EF4-FFF2-40B4-BE49-F238E27FC236}">
                    <a16:creationId xmlns:a16="http://schemas.microsoft.com/office/drawing/2014/main" id="{1B26EC12-C09E-4579-A38E-BF394729F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8" y="3110"/>
                <a:ext cx="110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9698" name="Text Box 66">
              <a:extLst>
                <a:ext uri="{FF2B5EF4-FFF2-40B4-BE49-F238E27FC236}">
                  <a16:creationId xmlns:a16="http://schemas.microsoft.com/office/drawing/2014/main" id="{D00C7D59-5A7A-4DEE-B1B4-DA73FAEBA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" y="2528"/>
              <a:ext cx="66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>
                  <a:solidFill>
                    <a:srgbClr val="FF0000"/>
                  </a:solidFill>
                </a:rPr>
                <a:t>N	Mt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Ty	Mfy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Tz	Mfz</a:t>
              </a:r>
            </a:p>
          </p:txBody>
        </p:sp>
      </p:grpSp>
      <p:grpSp>
        <p:nvGrpSpPr>
          <p:cNvPr id="69821" name="Group 189">
            <a:extLst>
              <a:ext uri="{FF2B5EF4-FFF2-40B4-BE49-F238E27FC236}">
                <a16:creationId xmlns:a16="http://schemas.microsoft.com/office/drawing/2014/main" id="{E6BED088-B588-4208-BD5D-871B466D626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2536825" cy="979488"/>
            <a:chOff x="96" y="1152"/>
            <a:chExt cx="1598" cy="617"/>
          </a:xfrm>
        </p:grpSpPr>
        <p:grpSp>
          <p:nvGrpSpPr>
            <p:cNvPr id="69699" name="Group 67">
              <a:extLst>
                <a:ext uri="{FF2B5EF4-FFF2-40B4-BE49-F238E27FC236}">
                  <a16:creationId xmlns:a16="http://schemas.microsoft.com/office/drawing/2014/main" id="{22CD4BC2-84D6-4CAA-ACC6-A7CB1DEAE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152"/>
              <a:ext cx="1598" cy="617"/>
              <a:chOff x="1788" y="3145"/>
              <a:chExt cx="1598" cy="617"/>
            </a:xfrm>
          </p:grpSpPr>
          <p:sp>
            <p:nvSpPr>
              <p:cNvPr id="69700" name="AutoShape 68">
                <a:extLst>
                  <a:ext uri="{FF2B5EF4-FFF2-40B4-BE49-F238E27FC236}">
                    <a16:creationId xmlns:a16="http://schemas.microsoft.com/office/drawing/2014/main" id="{1239C6F2-81E7-4410-ABA9-7F9058CD2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3319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01" name="AutoShape 69">
                <a:extLst>
                  <a:ext uri="{FF2B5EF4-FFF2-40B4-BE49-F238E27FC236}">
                    <a16:creationId xmlns:a16="http://schemas.microsoft.com/office/drawing/2014/main" id="{377283AE-E1C3-4136-BFAD-9FE72A0C4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319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02" name="Text Box 70">
                <a:extLst>
                  <a:ext uri="{FF2B5EF4-FFF2-40B4-BE49-F238E27FC236}">
                    <a16:creationId xmlns:a16="http://schemas.microsoft.com/office/drawing/2014/main" id="{23589018-BC78-4C4A-88F3-940177916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9" y="3352"/>
                <a:ext cx="12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69703" name="Text Box 71">
                <a:extLst>
                  <a:ext uri="{FF2B5EF4-FFF2-40B4-BE49-F238E27FC236}">
                    <a16:creationId xmlns:a16="http://schemas.microsoft.com/office/drawing/2014/main" id="{CC2CADFA-6D01-4DC3-9613-AC85CC907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2" y="3416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704" name="Text Box 72">
                <a:extLst>
                  <a:ext uri="{FF2B5EF4-FFF2-40B4-BE49-F238E27FC236}">
                    <a16:creationId xmlns:a16="http://schemas.microsoft.com/office/drawing/2014/main" id="{2132D55F-C669-4D9A-B3AB-3413AA423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2" y="3301"/>
                <a:ext cx="51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>
                    <a:latin typeface="French Script MT" panose="03020402040607040605" pitchFamily="66" charset="0"/>
                  </a:rPr>
                  <a:t>T </a:t>
                </a:r>
                <a:r>
                  <a:rPr lang="fr-FR" altLang="fr-FR" sz="2400" baseline="-25000"/>
                  <a:t>5</a:t>
                </a:r>
                <a:r>
                  <a:rPr lang="fr-FR" altLang="fr-FR" sz="2400" b="0" baseline="-25000"/>
                  <a:t> / </a:t>
                </a:r>
                <a:r>
                  <a:rPr lang="fr-FR" altLang="fr-FR" sz="2400" baseline="-25000"/>
                  <a:t>3</a:t>
                </a: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705" name="AutoShape 73">
                <a:extLst>
                  <a:ext uri="{FF2B5EF4-FFF2-40B4-BE49-F238E27FC236}">
                    <a16:creationId xmlns:a16="http://schemas.microsoft.com/office/drawing/2014/main" id="{1CB8C7C4-09D8-4DC3-BB2B-67A1B0504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3170"/>
                <a:ext cx="74" cy="545"/>
              </a:xfrm>
              <a:prstGeom prst="leftBrace">
                <a:avLst>
                  <a:gd name="adj1" fmla="val 6137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06" name="AutoShape 74">
                <a:extLst>
                  <a:ext uri="{FF2B5EF4-FFF2-40B4-BE49-F238E27FC236}">
                    <a16:creationId xmlns:a16="http://schemas.microsoft.com/office/drawing/2014/main" id="{81309DA4-1C19-4D50-AAEF-E60D02D68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3163"/>
                <a:ext cx="74" cy="552"/>
              </a:xfrm>
              <a:prstGeom prst="rightBrace">
                <a:avLst>
                  <a:gd name="adj1" fmla="val 6216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07" name="Text Box 75">
                <a:extLst>
                  <a:ext uri="{FF2B5EF4-FFF2-40B4-BE49-F238E27FC236}">
                    <a16:creationId xmlns:a16="http://schemas.microsoft.com/office/drawing/2014/main" id="{ACE6C693-3422-438A-BF9A-42EE6DAB7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1" y="3646"/>
                <a:ext cx="14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A</a:t>
                </a:r>
              </a:p>
            </p:txBody>
          </p:sp>
          <p:sp>
            <p:nvSpPr>
              <p:cNvPr id="69708" name="Text Box 76">
                <a:extLst>
                  <a:ext uri="{FF2B5EF4-FFF2-40B4-BE49-F238E27FC236}">
                    <a16:creationId xmlns:a16="http://schemas.microsoft.com/office/drawing/2014/main" id="{34F9CD7B-7BC5-4A28-A998-8286B9B40C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" y="3637"/>
                <a:ext cx="75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  <p:sp>
            <p:nvSpPr>
              <p:cNvPr id="69709" name="Rectangle 77">
                <a:extLst>
                  <a:ext uri="{FF2B5EF4-FFF2-40B4-BE49-F238E27FC236}">
                    <a16:creationId xmlns:a16="http://schemas.microsoft.com/office/drawing/2014/main" id="{C04FE6C2-964A-4C8B-AF34-D5600CFAE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3145"/>
                <a:ext cx="110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9710" name="Text Box 78">
              <a:extLst>
                <a:ext uri="{FF2B5EF4-FFF2-40B4-BE49-F238E27FC236}">
                  <a16:creationId xmlns:a16="http://schemas.microsoft.com/office/drawing/2014/main" id="{4CAAA0EC-79F6-47E6-90F0-3CF8AC83C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1170"/>
              <a:ext cx="52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20	0</a:t>
              </a:r>
            </a:p>
            <a:p>
              <a:pPr eaLnBrk="0" hangingPunct="0"/>
              <a:r>
                <a:rPr lang="fr-FR" altLang="fr-FR" sz="2000"/>
                <a:t>0	0</a:t>
              </a:r>
            </a:p>
          </p:txBody>
        </p:sp>
      </p:grpSp>
      <p:sp>
        <p:nvSpPr>
          <p:cNvPr id="69715" name="Rectangle 83">
            <a:extLst>
              <a:ext uri="{FF2B5EF4-FFF2-40B4-BE49-F238E27FC236}">
                <a16:creationId xmlns:a16="http://schemas.microsoft.com/office/drawing/2014/main" id="{70582424-9ED0-4F5B-A1D4-4A08C553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1828800"/>
            <a:ext cx="1751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779" name="Line 147">
            <a:extLst>
              <a:ext uri="{FF2B5EF4-FFF2-40B4-BE49-F238E27FC236}">
                <a16:creationId xmlns:a16="http://schemas.microsoft.com/office/drawing/2014/main" id="{1BD3A84F-399A-40D8-9E40-96344F609E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8488" y="2668588"/>
            <a:ext cx="0" cy="565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9794" name="Group 162">
            <a:extLst>
              <a:ext uri="{FF2B5EF4-FFF2-40B4-BE49-F238E27FC236}">
                <a16:creationId xmlns:a16="http://schemas.microsoft.com/office/drawing/2014/main" id="{BDB58BDC-3E57-4D8B-8B55-178E2F7B587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895600"/>
            <a:ext cx="2536825" cy="979488"/>
            <a:chOff x="96" y="1831"/>
            <a:chExt cx="1598" cy="617"/>
          </a:xfrm>
        </p:grpSpPr>
        <p:grpSp>
          <p:nvGrpSpPr>
            <p:cNvPr id="69782" name="Group 150">
              <a:extLst>
                <a:ext uri="{FF2B5EF4-FFF2-40B4-BE49-F238E27FC236}">
                  <a16:creationId xmlns:a16="http://schemas.microsoft.com/office/drawing/2014/main" id="{04FB171E-FB65-49B9-9E17-F9C20AA7E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831"/>
              <a:ext cx="1598" cy="617"/>
              <a:chOff x="1788" y="3145"/>
              <a:chExt cx="1598" cy="617"/>
            </a:xfrm>
          </p:grpSpPr>
          <p:sp>
            <p:nvSpPr>
              <p:cNvPr id="69783" name="AutoShape 151">
                <a:extLst>
                  <a:ext uri="{FF2B5EF4-FFF2-40B4-BE49-F238E27FC236}">
                    <a16:creationId xmlns:a16="http://schemas.microsoft.com/office/drawing/2014/main" id="{16286FC3-3131-4DE4-B852-823070676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3319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84" name="AutoShape 152">
                <a:extLst>
                  <a:ext uri="{FF2B5EF4-FFF2-40B4-BE49-F238E27FC236}">
                    <a16:creationId xmlns:a16="http://schemas.microsoft.com/office/drawing/2014/main" id="{3F3E4139-9432-431C-9763-104EAAB37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319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85" name="Text Box 153">
                <a:extLst>
                  <a:ext uri="{FF2B5EF4-FFF2-40B4-BE49-F238E27FC236}">
                    <a16:creationId xmlns:a16="http://schemas.microsoft.com/office/drawing/2014/main" id="{6E10AA7A-1A67-42CB-9DE9-5D6D20834C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9" y="3352"/>
                <a:ext cx="12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69786" name="Text Box 154">
                <a:extLst>
                  <a:ext uri="{FF2B5EF4-FFF2-40B4-BE49-F238E27FC236}">
                    <a16:creationId xmlns:a16="http://schemas.microsoft.com/office/drawing/2014/main" id="{F23F1CF1-1008-4181-8618-CB373E3D1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2" y="3416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787" name="Text Box 155">
                <a:extLst>
                  <a:ext uri="{FF2B5EF4-FFF2-40B4-BE49-F238E27FC236}">
                    <a16:creationId xmlns:a16="http://schemas.microsoft.com/office/drawing/2014/main" id="{2FA6D671-7942-483F-8717-B994064E2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2" y="3301"/>
                <a:ext cx="51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>
                    <a:latin typeface="French Script MT" panose="03020402040607040605" pitchFamily="66" charset="0"/>
                  </a:rPr>
                  <a:t>T </a:t>
                </a:r>
                <a:r>
                  <a:rPr lang="fr-FR" altLang="fr-FR" sz="2400" baseline="-25000"/>
                  <a:t>1</a:t>
                </a:r>
                <a:r>
                  <a:rPr lang="fr-FR" altLang="fr-FR" sz="2400" b="0" baseline="-25000"/>
                  <a:t> / </a:t>
                </a:r>
                <a:r>
                  <a:rPr lang="fr-FR" altLang="fr-FR" sz="2400" baseline="-25000"/>
                  <a:t>3</a:t>
                </a: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788" name="AutoShape 156">
                <a:extLst>
                  <a:ext uri="{FF2B5EF4-FFF2-40B4-BE49-F238E27FC236}">
                    <a16:creationId xmlns:a16="http://schemas.microsoft.com/office/drawing/2014/main" id="{56EADE08-9A15-4E5F-B1A5-B3C98F5ED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3170"/>
                <a:ext cx="74" cy="545"/>
              </a:xfrm>
              <a:prstGeom prst="leftBrace">
                <a:avLst>
                  <a:gd name="adj1" fmla="val 6137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89" name="AutoShape 157">
                <a:extLst>
                  <a:ext uri="{FF2B5EF4-FFF2-40B4-BE49-F238E27FC236}">
                    <a16:creationId xmlns:a16="http://schemas.microsoft.com/office/drawing/2014/main" id="{398F728C-2F27-443D-AA43-234AEB46B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3163"/>
                <a:ext cx="74" cy="552"/>
              </a:xfrm>
              <a:prstGeom prst="rightBrace">
                <a:avLst>
                  <a:gd name="adj1" fmla="val 6216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90" name="Text Box 158">
                <a:extLst>
                  <a:ext uri="{FF2B5EF4-FFF2-40B4-BE49-F238E27FC236}">
                    <a16:creationId xmlns:a16="http://schemas.microsoft.com/office/drawing/2014/main" id="{5B7A1540-4DD8-4AB1-8AE0-A8A0365C98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1" y="3646"/>
                <a:ext cx="14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B</a:t>
                </a:r>
              </a:p>
            </p:txBody>
          </p:sp>
          <p:sp>
            <p:nvSpPr>
              <p:cNvPr id="69791" name="Text Box 159">
                <a:extLst>
                  <a:ext uri="{FF2B5EF4-FFF2-40B4-BE49-F238E27FC236}">
                    <a16:creationId xmlns:a16="http://schemas.microsoft.com/office/drawing/2014/main" id="{76EE2AD3-D702-41C9-807D-2DFAA9669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" y="3637"/>
                <a:ext cx="75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  <p:sp>
            <p:nvSpPr>
              <p:cNvPr id="69792" name="Rectangle 160">
                <a:extLst>
                  <a:ext uri="{FF2B5EF4-FFF2-40B4-BE49-F238E27FC236}">
                    <a16:creationId xmlns:a16="http://schemas.microsoft.com/office/drawing/2014/main" id="{24D1C7EC-F28B-43C1-AFAB-FFD6CF575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3145"/>
                <a:ext cx="110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9793" name="Text Box 161">
              <a:extLst>
                <a:ext uri="{FF2B5EF4-FFF2-40B4-BE49-F238E27FC236}">
                  <a16:creationId xmlns:a16="http://schemas.microsoft.com/office/drawing/2014/main" id="{8CA84EFA-BBFE-4E12-B473-36F57E180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" y="1849"/>
              <a:ext cx="52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-40	0</a:t>
              </a:r>
            </a:p>
            <a:p>
              <a:pPr eaLnBrk="0" hangingPunct="0"/>
              <a:r>
                <a:rPr lang="fr-FR" altLang="fr-FR" sz="2000"/>
                <a:t>0	0</a:t>
              </a:r>
            </a:p>
          </p:txBody>
        </p:sp>
      </p:grpSp>
      <p:sp>
        <p:nvSpPr>
          <p:cNvPr id="69795" name="Oval 163">
            <a:extLst>
              <a:ext uri="{FF2B5EF4-FFF2-40B4-BE49-F238E27FC236}">
                <a16:creationId xmlns:a16="http://schemas.microsoft.com/office/drawing/2014/main" id="{6C96FC18-6E47-42B0-94CE-684ED7A32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2667000"/>
            <a:ext cx="365125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B</a:t>
            </a:r>
          </a:p>
        </p:txBody>
      </p:sp>
      <p:sp>
        <p:nvSpPr>
          <p:cNvPr id="69817" name="AutoShape 185">
            <a:extLst>
              <a:ext uri="{FF2B5EF4-FFF2-40B4-BE49-F238E27FC236}">
                <a16:creationId xmlns:a16="http://schemas.microsoft.com/office/drawing/2014/main" id="{A10A07ED-04DB-47A6-B401-7C19AD05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1776413"/>
            <a:ext cx="1616075" cy="509587"/>
          </a:xfrm>
          <a:prstGeom prst="wedgeRectCallout">
            <a:avLst>
              <a:gd name="adj1" fmla="val 3440"/>
              <a:gd name="adj2" fmla="val 189565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/>
              <a:t>Section droite</a:t>
            </a:r>
            <a:br>
              <a:rPr lang="fr-FR" altLang="fr-FR" sz="1400"/>
            </a:br>
            <a:r>
              <a:rPr lang="fr-FR" altLang="fr-FR" sz="1400"/>
              <a:t>quelconque</a:t>
            </a:r>
          </a:p>
        </p:txBody>
      </p:sp>
      <p:sp>
        <p:nvSpPr>
          <p:cNvPr id="69818" name="Text Box 186">
            <a:extLst>
              <a:ext uri="{FF2B5EF4-FFF2-40B4-BE49-F238E27FC236}">
                <a16:creationId xmlns:a16="http://schemas.microsoft.com/office/drawing/2014/main" id="{47631887-5447-440A-A9B1-06422E1F7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11763"/>
            <a:ext cx="876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Il y a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inconnues =&gt; Résolution possible</a:t>
            </a:r>
          </a:p>
        </p:txBody>
      </p:sp>
      <p:sp>
        <p:nvSpPr>
          <p:cNvPr id="69819" name="Text Box 187">
            <a:extLst>
              <a:ext uri="{FF2B5EF4-FFF2-40B4-BE49-F238E27FC236}">
                <a16:creationId xmlns:a16="http://schemas.microsoft.com/office/drawing/2014/main" id="{B5C965EA-C274-4327-A745-DB6DCED2A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45163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On doit donc réduire tous les torseurs au même point</a:t>
            </a:r>
          </a:p>
        </p:txBody>
      </p:sp>
      <p:sp>
        <p:nvSpPr>
          <p:cNvPr id="69820" name="Text Box 188">
            <a:extLst>
              <a:ext uri="{FF2B5EF4-FFF2-40B4-BE49-F238E27FC236}">
                <a16:creationId xmlns:a16="http://schemas.microsoft.com/office/drawing/2014/main" id="{2E69D3F9-81F1-43F6-881E-DC079847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434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Ce tronçon est soumis à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actions mécaniques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9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"/>
                                        <p:tgtEl>
                                          <p:spTgt spid="69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"/>
                                        <p:tgtEl>
                                          <p:spTgt spid="6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"/>
                                        <p:tgtEl>
                                          <p:spTgt spid="6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  <p:bldP spid="69817" grpId="0" animBg="1" autoUpdateAnimBg="0"/>
      <p:bldP spid="69818" grpId="0" autoUpdateAnimBg="0"/>
      <p:bldP spid="69819" grpId="0" autoUpdateAnimBg="0"/>
      <p:bldP spid="698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1F5EDDC-6EFE-4092-91B4-29011357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CE62AA58-BFDF-4F2D-B49B-6367AC289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98575"/>
            <a:ext cx="426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/>
              <a:t>On isole ensuite le tronçon </a:t>
            </a:r>
            <a:r>
              <a:rPr lang="fr-FR" altLang="fr-FR" sz="2000"/>
              <a:t>II</a:t>
            </a:r>
            <a:r>
              <a:rPr lang="fr-FR" altLang="fr-FR" sz="2000" b="0"/>
              <a:t> :</a:t>
            </a:r>
            <a:endParaRPr lang="fr-FR" altLang="fr-FR" sz="2000" b="0">
              <a:cs typeface="Times New Roman" panose="02020603050405020304" pitchFamily="18" charset="0"/>
            </a:endParaRP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33C6936D-4D77-46C4-B6DA-0391A84EDF2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295400"/>
            <a:ext cx="4302125" cy="3449638"/>
            <a:chOff x="1549" y="1749"/>
            <a:chExt cx="2710" cy="2173"/>
          </a:xfrm>
        </p:grpSpPr>
        <p:sp>
          <p:nvSpPr>
            <p:cNvPr id="70661" name="Rectangle 5">
              <a:extLst>
                <a:ext uri="{FF2B5EF4-FFF2-40B4-BE49-F238E27FC236}">
                  <a16:creationId xmlns:a16="http://schemas.microsoft.com/office/drawing/2014/main" id="{DCDF3D1C-6131-49C9-9AC3-241C8B156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1762"/>
              <a:ext cx="2710" cy="216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70662" name="Group 6">
              <a:extLst>
                <a:ext uri="{FF2B5EF4-FFF2-40B4-BE49-F238E27FC236}">
                  <a16:creationId xmlns:a16="http://schemas.microsoft.com/office/drawing/2014/main" id="{C39F6E4D-7FC1-4A8D-8E67-CA45A22F7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" y="1766"/>
              <a:ext cx="1928" cy="122"/>
              <a:chOff x="2016" y="1488"/>
              <a:chExt cx="1320" cy="108"/>
            </a:xfrm>
          </p:grpSpPr>
          <p:pic>
            <p:nvPicPr>
              <p:cNvPr id="70663" name="Picture 7">
                <a:extLst>
                  <a:ext uri="{FF2B5EF4-FFF2-40B4-BE49-F238E27FC236}">
                    <a16:creationId xmlns:a16="http://schemas.microsoft.com/office/drawing/2014/main" id="{52A0D99E-DBF7-4AB9-A7C1-E513C0D82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64" name="Picture 8">
                <a:extLst>
                  <a:ext uri="{FF2B5EF4-FFF2-40B4-BE49-F238E27FC236}">
                    <a16:creationId xmlns:a16="http://schemas.microsoft.com/office/drawing/2014/main" id="{AC2F1981-AD23-43AE-A8E7-6FF0E51E7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665" name="Group 9">
              <a:extLst>
                <a:ext uri="{FF2B5EF4-FFF2-40B4-BE49-F238E27FC236}">
                  <a16:creationId xmlns:a16="http://schemas.microsoft.com/office/drawing/2014/main" id="{1475ED2E-5D03-43C1-B1D4-0AB156143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3" y="3795"/>
              <a:ext cx="1302" cy="122"/>
              <a:chOff x="3312" y="3456"/>
              <a:chExt cx="1440" cy="108"/>
            </a:xfrm>
          </p:grpSpPr>
          <p:pic>
            <p:nvPicPr>
              <p:cNvPr id="70666" name="Picture 10">
                <a:extLst>
                  <a:ext uri="{FF2B5EF4-FFF2-40B4-BE49-F238E27FC236}">
                    <a16:creationId xmlns:a16="http://schemas.microsoft.com/office/drawing/2014/main" id="{759FF718-CFB1-443A-9CAE-2E900594B3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67" name="Picture 11">
                <a:extLst>
                  <a:ext uri="{FF2B5EF4-FFF2-40B4-BE49-F238E27FC236}">
                    <a16:creationId xmlns:a16="http://schemas.microsoft.com/office/drawing/2014/main" id="{7F3C9D55-02C2-464D-BA64-D4F17D47B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668" name="Text Box 12">
              <a:extLst>
                <a:ext uri="{FF2B5EF4-FFF2-40B4-BE49-F238E27FC236}">
                  <a16:creationId xmlns:a16="http://schemas.microsoft.com/office/drawing/2014/main" id="{87B15B5F-2B3F-408D-9A52-74C8F1FDF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" y="1749"/>
              <a:ext cx="15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Étude de l’équilibre du tronçon II</a:t>
              </a:r>
            </a:p>
          </p:txBody>
        </p:sp>
        <p:sp>
          <p:nvSpPr>
            <p:cNvPr id="70669" name="Text Box 13">
              <a:extLst>
                <a:ext uri="{FF2B5EF4-FFF2-40B4-BE49-F238E27FC236}">
                  <a16:creationId xmlns:a16="http://schemas.microsoft.com/office/drawing/2014/main" id="{D29B279D-0EC4-4A1F-8004-440E513EB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77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6</a:t>
              </a:r>
            </a:p>
          </p:txBody>
        </p:sp>
      </p:grp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6AC16850-761A-4C77-B304-4892DD291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Principe de calculs du torseur de cohésion</a:t>
            </a:r>
          </a:p>
        </p:txBody>
      </p:sp>
      <p:grpSp>
        <p:nvGrpSpPr>
          <p:cNvPr id="70671" name="Group 15">
            <a:extLst>
              <a:ext uri="{FF2B5EF4-FFF2-40B4-BE49-F238E27FC236}">
                <a16:creationId xmlns:a16="http://schemas.microsoft.com/office/drawing/2014/main" id="{CC60E8E8-4D54-4230-8932-FA5CD4D51860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3005138"/>
            <a:ext cx="2730500" cy="481012"/>
            <a:chOff x="5616" y="6768"/>
            <a:chExt cx="4896" cy="864"/>
          </a:xfrm>
        </p:grpSpPr>
        <p:grpSp>
          <p:nvGrpSpPr>
            <p:cNvPr id="70672" name="Group 16">
              <a:extLst>
                <a:ext uri="{FF2B5EF4-FFF2-40B4-BE49-F238E27FC236}">
                  <a16:creationId xmlns:a16="http://schemas.microsoft.com/office/drawing/2014/main" id="{0A1EF3AC-C2A4-4115-87EF-1240D302D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3" y="6864"/>
              <a:ext cx="3941" cy="672"/>
              <a:chOff x="6028" y="6864"/>
              <a:chExt cx="3941" cy="672"/>
            </a:xfrm>
          </p:grpSpPr>
          <p:sp>
            <p:nvSpPr>
              <p:cNvPr id="70673" name="Rectangle 17">
                <a:extLst>
                  <a:ext uri="{FF2B5EF4-FFF2-40B4-BE49-F238E27FC236}">
                    <a16:creationId xmlns:a16="http://schemas.microsoft.com/office/drawing/2014/main" id="{1E21DAEE-1DE3-4ECD-9295-1AA2F7EF5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8" y="6864"/>
                <a:ext cx="464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74" name="Rectangle 18">
                <a:extLst>
                  <a:ext uri="{FF2B5EF4-FFF2-40B4-BE49-F238E27FC236}">
                    <a16:creationId xmlns:a16="http://schemas.microsoft.com/office/drawing/2014/main" id="{DB9889B2-465A-4272-9163-96ACD05DB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6" y="6864"/>
                <a:ext cx="463" cy="67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0675" name="Group 19">
              <a:extLst>
                <a:ext uri="{FF2B5EF4-FFF2-40B4-BE49-F238E27FC236}">
                  <a16:creationId xmlns:a16="http://schemas.microsoft.com/office/drawing/2014/main" id="{4A0BC0FD-9CC0-45FF-A9E3-5C0055EE8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6" y="6768"/>
              <a:ext cx="4896" cy="864"/>
              <a:chOff x="5616" y="6768"/>
              <a:chExt cx="4896" cy="864"/>
            </a:xfrm>
          </p:grpSpPr>
          <p:sp>
            <p:nvSpPr>
              <p:cNvPr id="70676" name="Rectangle 20">
                <a:extLst>
                  <a:ext uri="{FF2B5EF4-FFF2-40B4-BE49-F238E27FC236}">
                    <a16:creationId xmlns:a16="http://schemas.microsoft.com/office/drawing/2014/main" id="{09285291-DF2C-432C-8F9F-F59F68B46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" y="6768"/>
                <a:ext cx="3199" cy="864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0677" name="Group 21">
                <a:extLst>
                  <a:ext uri="{FF2B5EF4-FFF2-40B4-BE49-F238E27FC236}">
                    <a16:creationId xmlns:a16="http://schemas.microsoft.com/office/drawing/2014/main" id="{7DE20487-BAC2-4890-AFFB-E73A2BBAA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16" y="6768"/>
                <a:ext cx="598" cy="864"/>
                <a:chOff x="4896" y="6336"/>
                <a:chExt cx="768" cy="864"/>
              </a:xfrm>
            </p:grpSpPr>
            <p:sp>
              <p:nvSpPr>
                <p:cNvPr id="70678" name="Rectangle 22">
                  <a:extLst>
                    <a:ext uri="{FF2B5EF4-FFF2-40B4-BE49-F238E27FC236}">
                      <a16:creationId xmlns:a16="http://schemas.microsoft.com/office/drawing/2014/main" id="{720D1633-D13C-45C3-80D5-C5C517898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79" name="AutoShape 23">
                  <a:extLst>
                    <a:ext uri="{FF2B5EF4-FFF2-40B4-BE49-F238E27FC236}">
                      <a16:creationId xmlns:a16="http://schemas.microsoft.com/office/drawing/2014/main" id="{65F8043D-EAEB-45D1-8F89-2A9341ADA8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608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0680" name="Group 24">
                <a:extLst>
                  <a:ext uri="{FF2B5EF4-FFF2-40B4-BE49-F238E27FC236}">
                    <a16:creationId xmlns:a16="http://schemas.microsoft.com/office/drawing/2014/main" id="{EFD04075-0FB5-40D7-ACB6-318C8AF57B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3" y="6768"/>
                <a:ext cx="589" cy="864"/>
                <a:chOff x="9504" y="6336"/>
                <a:chExt cx="759" cy="864"/>
              </a:xfrm>
            </p:grpSpPr>
            <p:sp>
              <p:nvSpPr>
                <p:cNvPr id="70681" name="Rectangle 25">
                  <a:extLst>
                    <a:ext uri="{FF2B5EF4-FFF2-40B4-BE49-F238E27FC236}">
                      <a16:creationId xmlns:a16="http://schemas.microsoft.com/office/drawing/2014/main" id="{3BF3E68B-2E7D-4039-961A-2C51CE6A1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04" y="6336"/>
                  <a:ext cx="480" cy="86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0682" name="AutoShape 26">
                  <a:extLst>
                    <a:ext uri="{FF2B5EF4-FFF2-40B4-BE49-F238E27FC236}">
                      <a16:creationId xmlns:a16="http://schemas.microsoft.com/office/drawing/2014/main" id="{E9D3C963-BEE0-44DA-822D-23FE78784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9687" y="6624"/>
                  <a:ext cx="86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70684" name="Line 28">
            <a:extLst>
              <a:ext uri="{FF2B5EF4-FFF2-40B4-BE49-F238E27FC236}">
                <a16:creationId xmlns:a16="http://schemas.microsoft.com/office/drawing/2014/main" id="{28524FF5-344B-45BA-AC24-751E9C304A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9363" y="2668588"/>
            <a:ext cx="0" cy="565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86" name="Rectangle 30">
            <a:extLst>
              <a:ext uri="{FF2B5EF4-FFF2-40B4-BE49-F238E27FC236}">
                <a16:creationId xmlns:a16="http://schemas.microsoft.com/office/drawing/2014/main" id="{F029CDDF-95EF-4093-B06F-B4BA8D63A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482850"/>
            <a:ext cx="1131888" cy="19399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70687" name="Line 31">
            <a:extLst>
              <a:ext uri="{FF2B5EF4-FFF2-40B4-BE49-F238E27FC236}">
                <a16:creationId xmlns:a16="http://schemas.microsoft.com/office/drawing/2014/main" id="{70198DF9-1C90-419F-BF91-9CDDC148B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008313"/>
            <a:ext cx="0" cy="4889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88" name="Oval 32">
            <a:extLst>
              <a:ext uri="{FF2B5EF4-FFF2-40B4-BE49-F238E27FC236}">
                <a16:creationId xmlns:a16="http://schemas.microsoft.com/office/drawing/2014/main" id="{7F536E26-D7D9-4959-B14D-F4448534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65125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G</a:t>
            </a:r>
          </a:p>
        </p:txBody>
      </p:sp>
      <p:grpSp>
        <p:nvGrpSpPr>
          <p:cNvPr id="70689" name="Group 33">
            <a:extLst>
              <a:ext uri="{FF2B5EF4-FFF2-40B4-BE49-F238E27FC236}">
                <a16:creationId xmlns:a16="http://schemas.microsoft.com/office/drawing/2014/main" id="{41D5E5FA-EA29-4006-90B5-83A0513C0210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3457575"/>
            <a:ext cx="1485900" cy="639763"/>
            <a:chOff x="2822" y="2327"/>
            <a:chExt cx="321" cy="403"/>
          </a:xfrm>
        </p:grpSpPr>
        <p:sp>
          <p:nvSpPr>
            <p:cNvPr id="70690" name="Line 34">
              <a:extLst>
                <a:ext uri="{FF2B5EF4-FFF2-40B4-BE49-F238E27FC236}">
                  <a16:creationId xmlns:a16="http://schemas.microsoft.com/office/drawing/2014/main" id="{2C5B0DC9-399F-492E-BFC7-C472DD646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2327"/>
              <a:ext cx="0" cy="4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91" name="Line 35">
              <a:extLst>
                <a:ext uri="{FF2B5EF4-FFF2-40B4-BE49-F238E27FC236}">
                  <a16:creationId xmlns:a16="http://schemas.microsoft.com/office/drawing/2014/main" id="{DE2967F1-ABF0-425D-A892-20C566EAF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2442"/>
              <a:ext cx="0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92" name="Line 36">
              <a:extLst>
                <a:ext uri="{FF2B5EF4-FFF2-40B4-BE49-F238E27FC236}">
                  <a16:creationId xmlns:a16="http://schemas.microsoft.com/office/drawing/2014/main" id="{4FC20F07-DF5A-4C54-AA6C-E0C334A8D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2672"/>
              <a:ext cx="32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93" name="Text Box 37">
              <a:extLst>
                <a:ext uri="{FF2B5EF4-FFF2-40B4-BE49-F238E27FC236}">
                  <a16:creationId xmlns:a16="http://schemas.microsoft.com/office/drawing/2014/main" id="{BEE7051B-1B0C-4DE5-8F7D-7326EAF3B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" y="244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</p:grpSp>
      <p:sp>
        <p:nvSpPr>
          <p:cNvPr id="70694" name="Line 38">
            <a:extLst>
              <a:ext uri="{FF2B5EF4-FFF2-40B4-BE49-F238E27FC236}">
                <a16:creationId xmlns:a16="http://schemas.microsoft.com/office/drawing/2014/main" id="{2604C7F3-F98F-4444-9C35-DA0A7FE6C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232150"/>
            <a:ext cx="2733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0695" name="Group 39">
            <a:extLst>
              <a:ext uri="{FF2B5EF4-FFF2-40B4-BE49-F238E27FC236}">
                <a16:creationId xmlns:a16="http://schemas.microsoft.com/office/drawing/2014/main" id="{17084666-E1ED-4F65-818D-A75142541471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835275"/>
            <a:ext cx="1263650" cy="773113"/>
            <a:chOff x="3108" y="1945"/>
            <a:chExt cx="796" cy="487"/>
          </a:xfrm>
        </p:grpSpPr>
        <p:grpSp>
          <p:nvGrpSpPr>
            <p:cNvPr id="70696" name="Group 40">
              <a:extLst>
                <a:ext uri="{FF2B5EF4-FFF2-40B4-BE49-F238E27FC236}">
                  <a16:creationId xmlns:a16="http://schemas.microsoft.com/office/drawing/2014/main" id="{4DA56D19-78F6-407A-A76A-480D99B84B20}"/>
                </a:ext>
              </a:extLst>
            </p:cNvPr>
            <p:cNvGrpSpPr>
              <a:grpSpLocks/>
            </p:cNvGrpSpPr>
            <p:nvPr/>
          </p:nvGrpSpPr>
          <p:grpSpPr bwMode="auto">
            <a:xfrm rot="4187949">
              <a:off x="3441" y="1612"/>
              <a:ext cx="119" cy="785"/>
              <a:chOff x="4778" y="677"/>
              <a:chExt cx="119" cy="785"/>
            </a:xfrm>
          </p:grpSpPr>
          <p:sp>
            <p:nvSpPr>
              <p:cNvPr id="70697" name="Line 41">
                <a:extLst>
                  <a:ext uri="{FF2B5EF4-FFF2-40B4-BE49-F238E27FC236}">
                    <a16:creationId xmlns:a16="http://schemas.microsoft.com/office/drawing/2014/main" id="{7C55144B-65E9-4EBD-B673-FDB25E280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98" name="Line 42">
                <a:extLst>
                  <a:ext uri="{FF2B5EF4-FFF2-40B4-BE49-F238E27FC236}">
                    <a16:creationId xmlns:a16="http://schemas.microsoft.com/office/drawing/2014/main" id="{6A9FEBA3-B99F-4AE9-96CA-DD979443C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99" name="Line 43">
                <a:extLst>
                  <a:ext uri="{FF2B5EF4-FFF2-40B4-BE49-F238E27FC236}">
                    <a16:creationId xmlns:a16="http://schemas.microsoft.com/office/drawing/2014/main" id="{0F8F60E4-320B-4663-921E-220F65E1B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0700" name="Group 44">
              <a:extLst>
                <a:ext uri="{FF2B5EF4-FFF2-40B4-BE49-F238E27FC236}">
                  <a16:creationId xmlns:a16="http://schemas.microsoft.com/office/drawing/2014/main" id="{3A696ED0-7A00-43E1-9C21-75340AC6F08A}"/>
                </a:ext>
              </a:extLst>
            </p:cNvPr>
            <p:cNvGrpSpPr>
              <a:grpSpLocks/>
            </p:cNvGrpSpPr>
            <p:nvPr/>
          </p:nvGrpSpPr>
          <p:grpSpPr bwMode="auto">
            <a:xfrm rot="17412051" flipV="1">
              <a:off x="3452" y="1980"/>
              <a:ext cx="119" cy="785"/>
              <a:chOff x="4778" y="677"/>
              <a:chExt cx="119" cy="785"/>
            </a:xfrm>
          </p:grpSpPr>
          <p:sp>
            <p:nvSpPr>
              <p:cNvPr id="70701" name="Line 45">
                <a:extLst>
                  <a:ext uri="{FF2B5EF4-FFF2-40B4-BE49-F238E27FC236}">
                    <a16:creationId xmlns:a16="http://schemas.microsoft.com/office/drawing/2014/main" id="{28B99C46-3018-4CB7-96A9-22B18EBD1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02" name="Line 46">
                <a:extLst>
                  <a:ext uri="{FF2B5EF4-FFF2-40B4-BE49-F238E27FC236}">
                    <a16:creationId xmlns:a16="http://schemas.microsoft.com/office/drawing/2014/main" id="{7C2B1E28-82F9-44F9-96B0-B6E18648D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03" name="Line 47">
                <a:extLst>
                  <a:ext uri="{FF2B5EF4-FFF2-40B4-BE49-F238E27FC236}">
                    <a16:creationId xmlns:a16="http://schemas.microsoft.com/office/drawing/2014/main" id="{593E4D7C-46FD-424B-A532-7121661D9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0704" name="Group 48">
            <a:extLst>
              <a:ext uri="{FF2B5EF4-FFF2-40B4-BE49-F238E27FC236}">
                <a16:creationId xmlns:a16="http://schemas.microsoft.com/office/drawing/2014/main" id="{843A339A-FA94-4D63-8F9B-C7F22B084F26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703388"/>
            <a:ext cx="3136900" cy="1528762"/>
            <a:chOff x="3496" y="1073"/>
            <a:chExt cx="1976" cy="963"/>
          </a:xfrm>
        </p:grpSpPr>
        <p:sp>
          <p:nvSpPr>
            <p:cNvPr id="70705" name="Line 49">
              <a:extLst>
                <a:ext uri="{FF2B5EF4-FFF2-40B4-BE49-F238E27FC236}">
                  <a16:creationId xmlns:a16="http://schemas.microsoft.com/office/drawing/2014/main" id="{70FA9D87-5B4B-4E83-9F53-C20DD8F3C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0" y="1305"/>
              <a:ext cx="0" cy="2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06" name="Text Box 50">
              <a:extLst>
                <a:ext uri="{FF2B5EF4-FFF2-40B4-BE49-F238E27FC236}">
                  <a16:creationId xmlns:a16="http://schemas.microsoft.com/office/drawing/2014/main" id="{F5F62E30-CC65-4F2F-AC29-D09F5FE4C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1073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70707" name="Text Box 51">
              <a:extLst>
                <a:ext uri="{FF2B5EF4-FFF2-40B4-BE49-F238E27FC236}">
                  <a16:creationId xmlns:a16="http://schemas.microsoft.com/office/drawing/2014/main" id="{BEDEB7FD-5F7E-4F17-898A-67BC93A02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5" y="1739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70708" name="Line 52">
              <a:extLst>
                <a:ext uri="{FF2B5EF4-FFF2-40B4-BE49-F238E27FC236}">
                  <a16:creationId xmlns:a16="http://schemas.microsoft.com/office/drawing/2014/main" id="{208725F1-B99B-4C92-911A-B2D9A673F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2036"/>
              <a:ext cx="26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09" name="Line 53">
              <a:extLst>
                <a:ext uri="{FF2B5EF4-FFF2-40B4-BE49-F238E27FC236}">
                  <a16:creationId xmlns:a16="http://schemas.microsoft.com/office/drawing/2014/main" id="{DAD813F3-5765-4846-8E44-5EAD41D07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7" y="1779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70710" name="Line 54">
              <a:extLst>
                <a:ext uri="{FF2B5EF4-FFF2-40B4-BE49-F238E27FC236}">
                  <a16:creationId xmlns:a16="http://schemas.microsoft.com/office/drawing/2014/main" id="{63AC5C74-3D9F-41DC-8CBE-B43D9C2C9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" y="1122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70711" name="Group 55">
            <a:extLst>
              <a:ext uri="{FF2B5EF4-FFF2-40B4-BE49-F238E27FC236}">
                <a16:creationId xmlns:a16="http://schemas.microsoft.com/office/drawing/2014/main" id="{5C9393E3-1908-4FC4-A803-B8BA3C5BA81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973513"/>
            <a:ext cx="3109913" cy="979487"/>
            <a:chOff x="96" y="2503"/>
            <a:chExt cx="1959" cy="617"/>
          </a:xfrm>
        </p:grpSpPr>
        <p:grpSp>
          <p:nvGrpSpPr>
            <p:cNvPr id="70712" name="Group 56">
              <a:extLst>
                <a:ext uri="{FF2B5EF4-FFF2-40B4-BE49-F238E27FC236}">
                  <a16:creationId xmlns:a16="http://schemas.microsoft.com/office/drawing/2014/main" id="{62F9EB92-F3C1-44AA-A060-0FD13E975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2503"/>
              <a:ext cx="1959" cy="617"/>
              <a:chOff x="3532" y="3110"/>
              <a:chExt cx="1959" cy="617"/>
            </a:xfrm>
          </p:grpSpPr>
          <p:sp>
            <p:nvSpPr>
              <p:cNvPr id="70713" name="AutoShape 57">
                <a:extLst>
                  <a:ext uri="{FF2B5EF4-FFF2-40B4-BE49-F238E27FC236}">
                    <a16:creationId xmlns:a16="http://schemas.microsoft.com/office/drawing/2014/main" id="{FCC3B51C-C60D-4DF3-8837-7EC15A3F7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" y="3284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14" name="AutoShape 58">
                <a:extLst>
                  <a:ext uri="{FF2B5EF4-FFF2-40B4-BE49-F238E27FC236}">
                    <a16:creationId xmlns:a16="http://schemas.microsoft.com/office/drawing/2014/main" id="{CDC4E6E3-961D-465F-909B-6A27759CF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3284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15" name="Text Box 59">
                <a:extLst>
                  <a:ext uri="{FF2B5EF4-FFF2-40B4-BE49-F238E27FC236}">
                    <a16:creationId xmlns:a16="http://schemas.microsoft.com/office/drawing/2014/main" id="{4AE7089A-8495-4A80-81E8-71B0BFE82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5" y="3317"/>
                <a:ext cx="12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70716" name="Text Box 60">
                <a:extLst>
                  <a:ext uri="{FF2B5EF4-FFF2-40B4-BE49-F238E27FC236}">
                    <a16:creationId xmlns:a16="http://schemas.microsoft.com/office/drawing/2014/main" id="{55C7D7B4-67B8-4F5A-AC79-DB37C22C0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8" y="3381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17" name="Text Box 61">
                <a:extLst>
                  <a:ext uri="{FF2B5EF4-FFF2-40B4-BE49-F238E27FC236}">
                    <a16:creationId xmlns:a16="http://schemas.microsoft.com/office/drawing/2014/main" id="{FA2554F7-A0CB-4152-B8A0-BB134A8C1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3266"/>
                <a:ext cx="70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>
                    <a:latin typeface="French Script MT" panose="03020402040607040605" pitchFamily="66" charset="0"/>
                  </a:rPr>
                  <a:t>T </a:t>
                </a:r>
                <a:r>
                  <a:rPr lang="fr-FR" altLang="fr-FR" sz="2400" b="0" baseline="-25000"/>
                  <a:t>cohésion</a:t>
                </a:r>
                <a:endParaRPr lang="fr-FR" altLang="fr-FR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18" name="AutoShape 62">
                <a:extLst>
                  <a:ext uri="{FF2B5EF4-FFF2-40B4-BE49-F238E27FC236}">
                    <a16:creationId xmlns:a16="http://schemas.microsoft.com/office/drawing/2014/main" id="{6E487DAB-4368-4CE1-9F71-95F0B1574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3135"/>
                <a:ext cx="74" cy="545"/>
              </a:xfrm>
              <a:prstGeom prst="leftBrace">
                <a:avLst>
                  <a:gd name="adj1" fmla="val 6137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19" name="AutoShape 63">
                <a:extLst>
                  <a:ext uri="{FF2B5EF4-FFF2-40B4-BE49-F238E27FC236}">
                    <a16:creationId xmlns:a16="http://schemas.microsoft.com/office/drawing/2014/main" id="{EE945B54-B1F5-434E-934A-7D3B4FAA9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128"/>
                <a:ext cx="74" cy="552"/>
              </a:xfrm>
              <a:prstGeom prst="rightBrace">
                <a:avLst>
                  <a:gd name="adj1" fmla="val 6216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20" name="Text Box 64">
                <a:extLst>
                  <a:ext uri="{FF2B5EF4-FFF2-40B4-BE49-F238E27FC236}">
                    <a16:creationId xmlns:a16="http://schemas.microsoft.com/office/drawing/2014/main" id="{72847D12-3A60-4F04-A412-7F65F2EEAD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" y="3611"/>
                <a:ext cx="14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G</a:t>
                </a:r>
              </a:p>
            </p:txBody>
          </p:sp>
          <p:sp>
            <p:nvSpPr>
              <p:cNvPr id="70721" name="Text Box 65">
                <a:extLst>
                  <a:ext uri="{FF2B5EF4-FFF2-40B4-BE49-F238E27FC236}">
                    <a16:creationId xmlns:a16="http://schemas.microsoft.com/office/drawing/2014/main" id="{01E38237-A614-4E19-885E-F0EF64E74B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3" y="3602"/>
                <a:ext cx="75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  <p:sp>
            <p:nvSpPr>
              <p:cNvPr id="70722" name="Rectangle 66">
                <a:extLst>
                  <a:ext uri="{FF2B5EF4-FFF2-40B4-BE49-F238E27FC236}">
                    <a16:creationId xmlns:a16="http://schemas.microsoft.com/office/drawing/2014/main" id="{BB8EE75F-CABB-4139-A89D-81E64DD07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8" y="3110"/>
                <a:ext cx="110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0723" name="Text Box 67">
              <a:extLst>
                <a:ext uri="{FF2B5EF4-FFF2-40B4-BE49-F238E27FC236}">
                  <a16:creationId xmlns:a16="http://schemas.microsoft.com/office/drawing/2014/main" id="{0B5DB136-E891-43B8-8C6A-D22570667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" y="2528"/>
              <a:ext cx="66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>
                  <a:solidFill>
                    <a:srgbClr val="FF0000"/>
                  </a:solidFill>
                </a:rPr>
                <a:t>N	Mt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Ty	Mfy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Tz	Mfz</a:t>
              </a:r>
            </a:p>
          </p:txBody>
        </p:sp>
      </p:grpSp>
      <p:sp>
        <p:nvSpPr>
          <p:cNvPr id="70729" name="Text Box 73">
            <a:extLst>
              <a:ext uri="{FF2B5EF4-FFF2-40B4-BE49-F238E27FC236}">
                <a16:creationId xmlns:a16="http://schemas.microsoft.com/office/drawing/2014/main" id="{CA2F9F14-9B78-40E7-BD05-AF7605CE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259013"/>
            <a:ext cx="350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fr-FR" altLang="fr-FR" sz="1200" b="0">
              <a:latin typeface="Times New Roman" panose="02020603050405020304" pitchFamily="18" charset="0"/>
            </a:endParaRPr>
          </a:p>
        </p:txBody>
      </p:sp>
      <p:grpSp>
        <p:nvGrpSpPr>
          <p:cNvPr id="70766" name="Group 110">
            <a:extLst>
              <a:ext uri="{FF2B5EF4-FFF2-40B4-BE49-F238E27FC236}">
                <a16:creationId xmlns:a16="http://schemas.microsoft.com/office/drawing/2014/main" id="{A0478B2A-6421-48B0-8054-5E341F7F063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076450"/>
            <a:ext cx="1017588" cy="393700"/>
            <a:chOff x="96" y="1308"/>
            <a:chExt cx="641" cy="248"/>
          </a:xfrm>
        </p:grpSpPr>
        <p:sp>
          <p:nvSpPr>
            <p:cNvPr id="70726" name="AutoShape 70">
              <a:extLst>
                <a:ext uri="{FF2B5EF4-FFF2-40B4-BE49-F238E27FC236}">
                  <a16:creationId xmlns:a16="http://schemas.microsoft.com/office/drawing/2014/main" id="{E24F3377-4B96-428B-AD15-F9E964535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326"/>
              <a:ext cx="74" cy="230"/>
            </a:xfrm>
            <a:prstGeom prst="leftBrace">
              <a:avLst>
                <a:gd name="adj1" fmla="val 2590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27" name="AutoShape 71">
              <a:extLst>
                <a:ext uri="{FF2B5EF4-FFF2-40B4-BE49-F238E27FC236}">
                  <a16:creationId xmlns:a16="http://schemas.microsoft.com/office/drawing/2014/main" id="{773D757B-7696-44B1-9F7C-D57723D8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" y="1326"/>
              <a:ext cx="73" cy="230"/>
            </a:xfrm>
            <a:prstGeom prst="rightBrace">
              <a:avLst>
                <a:gd name="adj1" fmla="val 2625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30" name="Text Box 74">
              <a:extLst>
                <a:ext uri="{FF2B5EF4-FFF2-40B4-BE49-F238E27FC236}">
                  <a16:creationId xmlns:a16="http://schemas.microsoft.com/office/drawing/2014/main" id="{D504ECB7-3D93-4B5B-BCBD-6ABEC6998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" y="1308"/>
              <a:ext cx="5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400" b="0">
                  <a:latin typeface="French Script MT" panose="03020402040607040605" pitchFamily="66" charset="0"/>
                </a:rPr>
                <a:t>T </a:t>
              </a:r>
              <a:r>
                <a:rPr lang="fr-FR" altLang="fr-FR" sz="2400" baseline="-25000"/>
                <a:t>5</a:t>
              </a:r>
              <a:r>
                <a:rPr lang="fr-FR" altLang="fr-FR" sz="2400" b="0" baseline="-25000"/>
                <a:t> / </a:t>
              </a:r>
              <a:r>
                <a:rPr lang="fr-FR" altLang="fr-FR" sz="2400" baseline="-25000"/>
                <a:t>3</a:t>
              </a:r>
              <a:endParaRPr lang="fr-FR" altLang="fr-F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0735" name="Rectangle 79">
            <a:extLst>
              <a:ext uri="{FF2B5EF4-FFF2-40B4-BE49-F238E27FC236}">
                <a16:creationId xmlns:a16="http://schemas.microsoft.com/office/drawing/2014/main" id="{7943EFC7-9C3C-4682-92A2-D10D1E699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1828800"/>
            <a:ext cx="1751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737" name="Rectangle 81">
            <a:extLst>
              <a:ext uri="{FF2B5EF4-FFF2-40B4-BE49-F238E27FC236}">
                <a16:creationId xmlns:a16="http://schemas.microsoft.com/office/drawing/2014/main" id="{99AEB358-AD96-4FE8-AAF7-73186C41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1828800"/>
            <a:ext cx="1751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0767" name="Group 111">
            <a:extLst>
              <a:ext uri="{FF2B5EF4-FFF2-40B4-BE49-F238E27FC236}">
                <a16:creationId xmlns:a16="http://schemas.microsoft.com/office/drawing/2014/main" id="{05BAEC4D-5832-4713-B577-8D19BC04BCB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143250"/>
            <a:ext cx="1017588" cy="393700"/>
            <a:chOff x="96" y="1980"/>
            <a:chExt cx="641" cy="248"/>
          </a:xfrm>
        </p:grpSpPr>
        <p:sp>
          <p:nvSpPr>
            <p:cNvPr id="70741" name="AutoShape 85">
              <a:extLst>
                <a:ext uri="{FF2B5EF4-FFF2-40B4-BE49-F238E27FC236}">
                  <a16:creationId xmlns:a16="http://schemas.microsoft.com/office/drawing/2014/main" id="{FCDF315E-31A7-4B48-8463-1FD09D9A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998"/>
              <a:ext cx="74" cy="230"/>
            </a:xfrm>
            <a:prstGeom prst="leftBrace">
              <a:avLst>
                <a:gd name="adj1" fmla="val 2590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42" name="AutoShape 86">
              <a:extLst>
                <a:ext uri="{FF2B5EF4-FFF2-40B4-BE49-F238E27FC236}">
                  <a16:creationId xmlns:a16="http://schemas.microsoft.com/office/drawing/2014/main" id="{D2BE517E-5CC9-4D41-81E2-32FFF656B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" y="1998"/>
              <a:ext cx="73" cy="230"/>
            </a:xfrm>
            <a:prstGeom prst="rightBrace">
              <a:avLst>
                <a:gd name="adj1" fmla="val 2625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45" name="Text Box 89">
              <a:extLst>
                <a:ext uri="{FF2B5EF4-FFF2-40B4-BE49-F238E27FC236}">
                  <a16:creationId xmlns:a16="http://schemas.microsoft.com/office/drawing/2014/main" id="{9ABC4CCB-FB6C-4B6A-9B0A-4A8491717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" y="1980"/>
              <a:ext cx="5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400" b="0">
                  <a:latin typeface="French Script MT" panose="03020402040607040605" pitchFamily="66" charset="0"/>
                </a:rPr>
                <a:t>T </a:t>
              </a:r>
              <a:r>
                <a:rPr lang="fr-FR" altLang="fr-FR" sz="2400" baseline="-25000"/>
                <a:t>1</a:t>
              </a:r>
              <a:r>
                <a:rPr lang="fr-FR" altLang="fr-FR" sz="2400" b="0" baseline="-25000"/>
                <a:t> / </a:t>
              </a:r>
              <a:r>
                <a:rPr lang="fr-FR" altLang="fr-FR" sz="2400" baseline="-25000"/>
                <a:t>3</a:t>
              </a:r>
              <a:endParaRPr lang="fr-FR" altLang="fr-F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0750" name="Rectangle 94">
            <a:extLst>
              <a:ext uri="{FF2B5EF4-FFF2-40B4-BE49-F238E27FC236}">
                <a16:creationId xmlns:a16="http://schemas.microsoft.com/office/drawing/2014/main" id="{2AF6D873-6F0E-4976-B8B2-A7ADBAE8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2895600"/>
            <a:ext cx="1751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0757" name="Group 101">
            <a:extLst>
              <a:ext uri="{FF2B5EF4-FFF2-40B4-BE49-F238E27FC236}">
                <a16:creationId xmlns:a16="http://schemas.microsoft.com/office/drawing/2014/main" id="{37C5FB52-E0A9-4488-9957-D0207D20E17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828800"/>
            <a:ext cx="1905000" cy="966788"/>
            <a:chOff x="1680" y="1152"/>
            <a:chExt cx="1200" cy="609"/>
          </a:xfrm>
        </p:grpSpPr>
        <p:grpSp>
          <p:nvGrpSpPr>
            <p:cNvPr id="70758" name="Group 102">
              <a:extLst>
                <a:ext uri="{FF2B5EF4-FFF2-40B4-BE49-F238E27FC236}">
                  <a16:creationId xmlns:a16="http://schemas.microsoft.com/office/drawing/2014/main" id="{5DB26F8D-4E41-4C27-91A1-80C1DA242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162"/>
              <a:ext cx="1200" cy="599"/>
              <a:chOff x="1680" y="1162"/>
              <a:chExt cx="1200" cy="599"/>
            </a:xfrm>
          </p:grpSpPr>
          <p:sp>
            <p:nvSpPr>
              <p:cNvPr id="70759" name="Text Box 103">
                <a:extLst>
                  <a:ext uri="{FF2B5EF4-FFF2-40B4-BE49-F238E27FC236}">
                    <a16:creationId xmlns:a16="http://schemas.microsoft.com/office/drawing/2014/main" id="{1FCD8C42-DB93-466F-AEB6-20F0F23D9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351"/>
                <a:ext cx="149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70760" name="Text Box 104">
                <a:extLst>
                  <a:ext uri="{FF2B5EF4-FFF2-40B4-BE49-F238E27FC236}">
                    <a16:creationId xmlns:a16="http://schemas.microsoft.com/office/drawing/2014/main" id="{B26247C1-C0F5-4351-BD14-0E87890E2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4" y="1415"/>
                <a:ext cx="2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61" name="AutoShape 105">
                <a:extLst>
                  <a:ext uri="{FF2B5EF4-FFF2-40B4-BE49-F238E27FC236}">
                    <a16:creationId xmlns:a16="http://schemas.microsoft.com/office/drawing/2014/main" id="{9F97B229-4255-42F3-9A72-C4A796C24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169"/>
                <a:ext cx="89" cy="545"/>
              </a:xfrm>
              <a:prstGeom prst="leftBrace">
                <a:avLst>
                  <a:gd name="adj1" fmla="val 5103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62" name="AutoShape 106">
                <a:extLst>
                  <a:ext uri="{FF2B5EF4-FFF2-40B4-BE49-F238E27FC236}">
                    <a16:creationId xmlns:a16="http://schemas.microsoft.com/office/drawing/2014/main" id="{32D8921B-7910-47E0-A545-26BA980C3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162"/>
                <a:ext cx="90" cy="552"/>
              </a:xfrm>
              <a:prstGeom prst="rightBrace">
                <a:avLst>
                  <a:gd name="adj1" fmla="val 5111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63" name="Text Box 107">
                <a:extLst>
                  <a:ext uri="{FF2B5EF4-FFF2-40B4-BE49-F238E27FC236}">
                    <a16:creationId xmlns:a16="http://schemas.microsoft.com/office/drawing/2014/main" id="{EB10B8EA-043F-4C31-B0C0-C2BF32043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5" y="1645"/>
                <a:ext cx="17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G</a:t>
                </a:r>
              </a:p>
            </p:txBody>
          </p:sp>
          <p:sp>
            <p:nvSpPr>
              <p:cNvPr id="70764" name="Text Box 108">
                <a:extLst>
                  <a:ext uri="{FF2B5EF4-FFF2-40B4-BE49-F238E27FC236}">
                    <a16:creationId xmlns:a16="http://schemas.microsoft.com/office/drawing/2014/main" id="{7F57D019-BE9A-41F4-B0F9-57BAE6681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9" y="1636"/>
                <a:ext cx="91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</p:grpSp>
        <p:sp>
          <p:nvSpPr>
            <p:cNvPr id="70765" name="Text Box 109">
              <a:extLst>
                <a:ext uri="{FF2B5EF4-FFF2-40B4-BE49-F238E27FC236}">
                  <a16:creationId xmlns:a16="http://schemas.microsoft.com/office/drawing/2014/main" id="{9821330D-6DEF-4ACA-8FF2-0A000503E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" y="1152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20	0</a:t>
              </a:r>
            </a:p>
            <a:p>
              <a:pPr eaLnBrk="0" hangingPunct="0"/>
              <a:r>
                <a:rPr lang="fr-FR" altLang="fr-FR" sz="2000"/>
                <a:t>0	-20x</a:t>
              </a:r>
            </a:p>
          </p:txBody>
        </p:sp>
      </p:grpSp>
      <p:grpSp>
        <p:nvGrpSpPr>
          <p:cNvPr id="70835" name="Group 179">
            <a:extLst>
              <a:ext uri="{FF2B5EF4-FFF2-40B4-BE49-F238E27FC236}">
                <a16:creationId xmlns:a16="http://schemas.microsoft.com/office/drawing/2014/main" id="{AAA01496-7817-4546-A464-6D4CBECAB29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16238"/>
            <a:ext cx="2470150" cy="969962"/>
            <a:chOff x="816" y="1837"/>
            <a:chExt cx="1556" cy="611"/>
          </a:xfrm>
        </p:grpSpPr>
        <p:sp>
          <p:nvSpPr>
            <p:cNvPr id="70768" name="Text Box 112">
              <a:extLst>
                <a:ext uri="{FF2B5EF4-FFF2-40B4-BE49-F238E27FC236}">
                  <a16:creationId xmlns:a16="http://schemas.microsoft.com/office/drawing/2014/main" id="{ABDC36E2-0B95-42FB-9EEC-7F841E6E5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038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grpSp>
          <p:nvGrpSpPr>
            <p:cNvPr id="70775" name="Group 119">
              <a:extLst>
                <a:ext uri="{FF2B5EF4-FFF2-40B4-BE49-F238E27FC236}">
                  <a16:creationId xmlns:a16="http://schemas.microsoft.com/office/drawing/2014/main" id="{21B7C0CE-6EE0-4AC0-89AD-B8951D16F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8" y="1837"/>
              <a:ext cx="1494" cy="611"/>
              <a:chOff x="862" y="1837"/>
              <a:chExt cx="1494" cy="611"/>
            </a:xfrm>
          </p:grpSpPr>
          <p:sp>
            <p:nvSpPr>
              <p:cNvPr id="70769" name="Text Box 113">
                <a:extLst>
                  <a:ext uri="{FF2B5EF4-FFF2-40B4-BE49-F238E27FC236}">
                    <a16:creationId xmlns:a16="http://schemas.microsoft.com/office/drawing/2014/main" id="{97DD6359-6EF0-49AB-A6CE-44D6CBC8F0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" y="2102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770" name="AutoShape 114">
                <a:extLst>
                  <a:ext uri="{FF2B5EF4-FFF2-40B4-BE49-F238E27FC236}">
                    <a16:creationId xmlns:a16="http://schemas.microsoft.com/office/drawing/2014/main" id="{414EC3E5-9F7E-4FC8-8E7A-ACC5F5D46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" y="1856"/>
                <a:ext cx="74" cy="545"/>
              </a:xfrm>
              <a:prstGeom prst="leftBrace">
                <a:avLst>
                  <a:gd name="adj1" fmla="val 6137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71" name="AutoShape 115">
                <a:extLst>
                  <a:ext uri="{FF2B5EF4-FFF2-40B4-BE49-F238E27FC236}">
                    <a16:creationId xmlns:a16="http://schemas.microsoft.com/office/drawing/2014/main" id="{D5895AB5-5810-4C70-AB4F-78D6115A6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1849"/>
                <a:ext cx="74" cy="552"/>
              </a:xfrm>
              <a:prstGeom prst="rightBrace">
                <a:avLst>
                  <a:gd name="adj1" fmla="val 6216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72" name="Text Box 116">
                <a:extLst>
                  <a:ext uri="{FF2B5EF4-FFF2-40B4-BE49-F238E27FC236}">
                    <a16:creationId xmlns:a16="http://schemas.microsoft.com/office/drawing/2014/main" id="{E0C6EA21-FD96-4639-9209-7064EEB82D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" y="2332"/>
                <a:ext cx="14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G</a:t>
                </a:r>
              </a:p>
            </p:txBody>
          </p:sp>
          <p:sp>
            <p:nvSpPr>
              <p:cNvPr id="70773" name="Text Box 117">
                <a:extLst>
                  <a:ext uri="{FF2B5EF4-FFF2-40B4-BE49-F238E27FC236}">
                    <a16:creationId xmlns:a16="http://schemas.microsoft.com/office/drawing/2014/main" id="{E8033CA7-45A5-44C5-B839-6A665F316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1" y="2323"/>
                <a:ext cx="75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  <p:sp>
            <p:nvSpPr>
              <p:cNvPr id="70774" name="Text Box 118">
                <a:extLst>
                  <a:ext uri="{FF2B5EF4-FFF2-40B4-BE49-F238E27FC236}">
                    <a16:creationId xmlns:a16="http://schemas.microsoft.com/office/drawing/2014/main" id="{50E66E13-E40B-4707-B407-D78217B68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" y="1837"/>
                <a:ext cx="1029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6667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ts val="300"/>
                  </a:spcBef>
                </a:pPr>
                <a:r>
                  <a:rPr lang="fr-FR" altLang="fr-FR" sz="2000"/>
                  <a:t>0	0</a:t>
                </a:r>
              </a:p>
              <a:p>
                <a:pPr eaLnBrk="0" hangingPunct="0"/>
                <a:r>
                  <a:rPr lang="fr-FR" altLang="fr-FR" sz="2000"/>
                  <a:t>-40	0</a:t>
                </a:r>
              </a:p>
              <a:p>
                <a:pPr eaLnBrk="0" hangingPunct="0"/>
                <a:r>
                  <a:rPr lang="fr-FR" altLang="fr-FR" sz="2000"/>
                  <a:t>0	40(15-x)</a:t>
                </a:r>
              </a:p>
            </p:txBody>
          </p:sp>
        </p:grpSp>
      </p:grpSp>
      <p:grpSp>
        <p:nvGrpSpPr>
          <p:cNvPr id="70780" name="Group 124">
            <a:extLst>
              <a:ext uri="{FF2B5EF4-FFF2-40B4-BE49-F238E27FC236}">
                <a16:creationId xmlns:a16="http://schemas.microsoft.com/office/drawing/2014/main" id="{47D22346-4336-46C4-96C5-8C191AAB29A2}"/>
              </a:ext>
            </a:extLst>
          </p:cNvPr>
          <p:cNvGrpSpPr>
            <a:grpSpLocks/>
          </p:cNvGrpSpPr>
          <p:nvPr/>
        </p:nvGrpSpPr>
        <p:grpSpPr bwMode="auto">
          <a:xfrm>
            <a:off x="6959600" y="2667000"/>
            <a:ext cx="390525" cy="763588"/>
            <a:chOff x="4384" y="1680"/>
            <a:chExt cx="246" cy="481"/>
          </a:xfrm>
        </p:grpSpPr>
        <p:sp>
          <p:nvSpPr>
            <p:cNvPr id="70776" name="Line 120">
              <a:extLst>
                <a:ext uri="{FF2B5EF4-FFF2-40B4-BE49-F238E27FC236}">
                  <a16:creationId xmlns:a16="http://schemas.microsoft.com/office/drawing/2014/main" id="{C1C7BE36-46A5-46B7-8FF6-06F03EB0F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9" y="1680"/>
              <a:ext cx="0" cy="3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77" name="Arc 121">
              <a:extLst>
                <a:ext uri="{FF2B5EF4-FFF2-40B4-BE49-F238E27FC236}">
                  <a16:creationId xmlns:a16="http://schemas.microsoft.com/office/drawing/2014/main" id="{AB3E71C1-039C-441E-9A77-65702A03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1911"/>
              <a:ext cx="246" cy="250"/>
            </a:xfrm>
            <a:custGeom>
              <a:avLst/>
              <a:gdLst>
                <a:gd name="G0" fmla="+- 20955 0 0"/>
                <a:gd name="G1" fmla="+- 21600 0 0"/>
                <a:gd name="G2" fmla="+- 21600 0 0"/>
                <a:gd name="T0" fmla="*/ 11801 w 42555"/>
                <a:gd name="T1" fmla="*/ 2036 h 43200"/>
                <a:gd name="T2" fmla="*/ 0 w 42555"/>
                <a:gd name="T3" fmla="*/ 26840 h 43200"/>
                <a:gd name="T4" fmla="*/ 20955 w 4255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55" h="43200" fill="none" extrusionOk="0">
                  <a:moveTo>
                    <a:pt x="11800" y="2035"/>
                  </a:moveTo>
                  <a:cubicBezTo>
                    <a:pt x="14666" y="694"/>
                    <a:pt x="17791" y="0"/>
                    <a:pt x="20955" y="0"/>
                  </a:cubicBezTo>
                  <a:cubicBezTo>
                    <a:pt x="32884" y="0"/>
                    <a:pt x="42555" y="9670"/>
                    <a:pt x="42555" y="21600"/>
                  </a:cubicBezTo>
                  <a:cubicBezTo>
                    <a:pt x="42555" y="33529"/>
                    <a:pt x="32884" y="43200"/>
                    <a:pt x="20955" y="43200"/>
                  </a:cubicBezTo>
                  <a:cubicBezTo>
                    <a:pt x="11043" y="43200"/>
                    <a:pt x="2404" y="36454"/>
                    <a:pt x="0" y="26839"/>
                  </a:cubicBezTo>
                </a:path>
                <a:path w="42555" h="43200" stroke="0" extrusionOk="0">
                  <a:moveTo>
                    <a:pt x="11800" y="2035"/>
                  </a:moveTo>
                  <a:cubicBezTo>
                    <a:pt x="14666" y="694"/>
                    <a:pt x="17791" y="0"/>
                    <a:pt x="20955" y="0"/>
                  </a:cubicBezTo>
                  <a:cubicBezTo>
                    <a:pt x="32884" y="0"/>
                    <a:pt x="42555" y="9670"/>
                    <a:pt x="42555" y="21600"/>
                  </a:cubicBezTo>
                  <a:cubicBezTo>
                    <a:pt x="42555" y="33529"/>
                    <a:pt x="32884" y="43200"/>
                    <a:pt x="20955" y="43200"/>
                  </a:cubicBezTo>
                  <a:cubicBezTo>
                    <a:pt x="11043" y="43200"/>
                    <a:pt x="2404" y="36454"/>
                    <a:pt x="0" y="26839"/>
                  </a:cubicBezTo>
                  <a:lnTo>
                    <a:pt x="20955" y="21600"/>
                  </a:lnTo>
                  <a:close/>
                </a:path>
              </a:pathLst>
            </a:custGeom>
            <a:noFill/>
            <a:ln w="76200" cmpd="dbl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70781" name="Group 125">
            <a:extLst>
              <a:ext uri="{FF2B5EF4-FFF2-40B4-BE49-F238E27FC236}">
                <a16:creationId xmlns:a16="http://schemas.microsoft.com/office/drawing/2014/main" id="{66964C5A-9F46-4B9A-9D1E-F2C89BE59A64}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2897188"/>
            <a:ext cx="658812" cy="1444625"/>
            <a:chOff x="4295" y="1825"/>
            <a:chExt cx="415" cy="910"/>
          </a:xfrm>
        </p:grpSpPr>
        <p:sp>
          <p:nvSpPr>
            <p:cNvPr id="70778" name="Line 122">
              <a:extLst>
                <a:ext uri="{FF2B5EF4-FFF2-40B4-BE49-F238E27FC236}">
                  <a16:creationId xmlns:a16="http://schemas.microsoft.com/office/drawing/2014/main" id="{8D54E54B-4C09-426C-B830-56119A790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" y="2042"/>
              <a:ext cx="0" cy="69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79" name="Arc 123">
              <a:extLst>
                <a:ext uri="{FF2B5EF4-FFF2-40B4-BE49-F238E27FC236}">
                  <a16:creationId xmlns:a16="http://schemas.microsoft.com/office/drawing/2014/main" id="{AD0585FC-14E7-4BD2-A98E-4269024A8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1825"/>
              <a:ext cx="415" cy="422"/>
            </a:xfrm>
            <a:custGeom>
              <a:avLst/>
              <a:gdLst>
                <a:gd name="G0" fmla="+- 20955 0 0"/>
                <a:gd name="G1" fmla="+- 21600 0 0"/>
                <a:gd name="G2" fmla="+- 21600 0 0"/>
                <a:gd name="T0" fmla="*/ 11801 w 42555"/>
                <a:gd name="T1" fmla="*/ 2036 h 43200"/>
                <a:gd name="T2" fmla="*/ 0 w 42555"/>
                <a:gd name="T3" fmla="*/ 26840 h 43200"/>
                <a:gd name="T4" fmla="*/ 20955 w 4255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55" h="43200" fill="none" extrusionOk="0">
                  <a:moveTo>
                    <a:pt x="11800" y="2035"/>
                  </a:moveTo>
                  <a:cubicBezTo>
                    <a:pt x="14666" y="694"/>
                    <a:pt x="17791" y="0"/>
                    <a:pt x="20955" y="0"/>
                  </a:cubicBezTo>
                  <a:cubicBezTo>
                    <a:pt x="32884" y="0"/>
                    <a:pt x="42555" y="9670"/>
                    <a:pt x="42555" y="21600"/>
                  </a:cubicBezTo>
                  <a:cubicBezTo>
                    <a:pt x="42555" y="33529"/>
                    <a:pt x="32884" y="43200"/>
                    <a:pt x="20955" y="43200"/>
                  </a:cubicBezTo>
                  <a:cubicBezTo>
                    <a:pt x="11043" y="43200"/>
                    <a:pt x="2404" y="36454"/>
                    <a:pt x="0" y="26839"/>
                  </a:cubicBezTo>
                </a:path>
                <a:path w="42555" h="43200" stroke="0" extrusionOk="0">
                  <a:moveTo>
                    <a:pt x="11800" y="2035"/>
                  </a:moveTo>
                  <a:cubicBezTo>
                    <a:pt x="14666" y="694"/>
                    <a:pt x="17791" y="0"/>
                    <a:pt x="20955" y="0"/>
                  </a:cubicBezTo>
                  <a:cubicBezTo>
                    <a:pt x="32884" y="0"/>
                    <a:pt x="42555" y="9670"/>
                    <a:pt x="42555" y="21600"/>
                  </a:cubicBezTo>
                  <a:cubicBezTo>
                    <a:pt x="42555" y="33529"/>
                    <a:pt x="32884" y="43200"/>
                    <a:pt x="20955" y="43200"/>
                  </a:cubicBezTo>
                  <a:cubicBezTo>
                    <a:pt x="11043" y="43200"/>
                    <a:pt x="2404" y="36454"/>
                    <a:pt x="0" y="26839"/>
                  </a:cubicBezTo>
                  <a:lnTo>
                    <a:pt x="20955" y="21600"/>
                  </a:lnTo>
                  <a:close/>
                </a:path>
              </a:pathLst>
            </a:custGeom>
            <a:noFill/>
            <a:ln w="76200" cmpd="dbl">
              <a:solidFill>
                <a:schemeClr val="tx1"/>
              </a:solidFill>
              <a:round/>
              <a:headEnd type="triangle" w="sm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70811" name="Group 155">
            <a:extLst>
              <a:ext uri="{FF2B5EF4-FFF2-40B4-BE49-F238E27FC236}">
                <a16:creationId xmlns:a16="http://schemas.microsoft.com/office/drawing/2014/main" id="{9C732820-9F54-40DB-A1D6-0C3CF3557C18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473700"/>
            <a:ext cx="6316663" cy="1079500"/>
            <a:chOff x="1541" y="3448"/>
            <a:chExt cx="3979" cy="680"/>
          </a:xfrm>
        </p:grpSpPr>
        <p:sp>
          <p:nvSpPr>
            <p:cNvPr id="70784" name="Text Box 128">
              <a:extLst>
                <a:ext uri="{FF2B5EF4-FFF2-40B4-BE49-F238E27FC236}">
                  <a16:creationId xmlns:a16="http://schemas.microsoft.com/office/drawing/2014/main" id="{657C7B8B-83F1-4459-8D6E-C152395FA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7" y="3710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70785" name="Text Box 129">
              <a:extLst>
                <a:ext uri="{FF2B5EF4-FFF2-40B4-BE49-F238E27FC236}">
                  <a16:creationId xmlns:a16="http://schemas.microsoft.com/office/drawing/2014/main" id="{8EFD3248-6C19-4C0F-99BA-3C5F013DD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" y="3505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70786" name="AutoShape 130">
              <a:extLst>
                <a:ext uri="{FF2B5EF4-FFF2-40B4-BE49-F238E27FC236}">
                  <a16:creationId xmlns:a16="http://schemas.microsoft.com/office/drawing/2014/main" id="{EE1826F4-91D4-497A-A855-E3B63DAB8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" y="3529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87" name="AutoShape 131">
              <a:extLst>
                <a:ext uri="{FF2B5EF4-FFF2-40B4-BE49-F238E27FC236}">
                  <a16:creationId xmlns:a16="http://schemas.microsoft.com/office/drawing/2014/main" id="{D56F73A6-F107-49CB-AA75-C2773B264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3522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88" name="Text Box 132">
              <a:extLst>
                <a:ext uri="{FF2B5EF4-FFF2-40B4-BE49-F238E27FC236}">
                  <a16:creationId xmlns:a16="http://schemas.microsoft.com/office/drawing/2014/main" id="{6A1D3A91-A918-4E91-9EE9-BA2916A67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" y="4005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70789" name="Text Box 133">
              <a:extLst>
                <a:ext uri="{FF2B5EF4-FFF2-40B4-BE49-F238E27FC236}">
                  <a16:creationId xmlns:a16="http://schemas.microsoft.com/office/drawing/2014/main" id="{595B5D21-87DF-49BB-8266-69FFC719E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" y="3996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70790" name="Rectangle 134">
              <a:extLst>
                <a:ext uri="{FF2B5EF4-FFF2-40B4-BE49-F238E27FC236}">
                  <a16:creationId xmlns:a16="http://schemas.microsoft.com/office/drawing/2014/main" id="{722B96A0-BE53-431F-B9EA-C87A0495A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4" y="3448"/>
              <a:ext cx="11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91" name="Text Box 135">
              <a:extLst>
                <a:ext uri="{FF2B5EF4-FFF2-40B4-BE49-F238E27FC236}">
                  <a16:creationId xmlns:a16="http://schemas.microsoft.com/office/drawing/2014/main" id="{544278B3-8DE3-4C6D-9F66-B090CD3A7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3529"/>
              <a:ext cx="66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>
                  <a:solidFill>
                    <a:srgbClr val="FF0000"/>
                  </a:solidFill>
                </a:rPr>
                <a:t>N	Mt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Ty	Mfy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Tz	Mfz</a:t>
              </a:r>
            </a:p>
          </p:txBody>
        </p:sp>
        <p:sp>
          <p:nvSpPr>
            <p:cNvPr id="70792" name="AutoShape 136">
              <a:extLst>
                <a:ext uri="{FF2B5EF4-FFF2-40B4-BE49-F238E27FC236}">
                  <a16:creationId xmlns:a16="http://schemas.microsoft.com/office/drawing/2014/main" id="{ED196EB7-7FA4-4C0B-9BA8-3097194B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3536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93" name="AutoShape 137">
              <a:extLst>
                <a:ext uri="{FF2B5EF4-FFF2-40B4-BE49-F238E27FC236}">
                  <a16:creationId xmlns:a16="http://schemas.microsoft.com/office/drawing/2014/main" id="{C184F925-DB07-46D7-B515-574E4217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3529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94" name="Text Box 138">
              <a:extLst>
                <a:ext uri="{FF2B5EF4-FFF2-40B4-BE49-F238E27FC236}">
                  <a16:creationId xmlns:a16="http://schemas.microsoft.com/office/drawing/2014/main" id="{A09A0B81-ED8B-43C1-9CA5-6DD734159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4012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70795" name="Text Box 139">
              <a:extLst>
                <a:ext uri="{FF2B5EF4-FFF2-40B4-BE49-F238E27FC236}">
                  <a16:creationId xmlns:a16="http://schemas.microsoft.com/office/drawing/2014/main" id="{7C17226C-64F5-46D5-AE5E-9DB47725A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7" y="4003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70796" name="Rectangle 140">
              <a:extLst>
                <a:ext uri="{FF2B5EF4-FFF2-40B4-BE49-F238E27FC236}">
                  <a16:creationId xmlns:a16="http://schemas.microsoft.com/office/drawing/2014/main" id="{8A98D93F-BC78-4BEB-997A-735EF256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3511"/>
              <a:ext cx="11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97" name="Text Box 141">
              <a:extLst>
                <a:ext uri="{FF2B5EF4-FFF2-40B4-BE49-F238E27FC236}">
                  <a16:creationId xmlns:a16="http://schemas.microsoft.com/office/drawing/2014/main" id="{54AF54E0-F674-4E22-B0B1-EA2B95A0D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3519"/>
              <a:ext cx="71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20	0</a:t>
              </a:r>
            </a:p>
            <a:p>
              <a:pPr eaLnBrk="0" hangingPunct="0"/>
              <a:r>
                <a:rPr lang="fr-FR" altLang="fr-FR" sz="2000"/>
                <a:t>0	-20x</a:t>
              </a:r>
            </a:p>
          </p:txBody>
        </p:sp>
        <p:sp>
          <p:nvSpPr>
            <p:cNvPr id="70798" name="Text Box 142">
              <a:extLst>
                <a:ext uri="{FF2B5EF4-FFF2-40B4-BE49-F238E27FC236}">
                  <a16:creationId xmlns:a16="http://schemas.microsoft.com/office/drawing/2014/main" id="{70770773-FCB1-4CC4-8298-67180B2A8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" y="3723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+</a:t>
              </a:r>
            </a:p>
          </p:txBody>
        </p:sp>
        <p:sp>
          <p:nvSpPr>
            <p:cNvPr id="70799" name="AutoShape 143">
              <a:extLst>
                <a:ext uri="{FF2B5EF4-FFF2-40B4-BE49-F238E27FC236}">
                  <a16:creationId xmlns:a16="http://schemas.microsoft.com/office/drawing/2014/main" id="{0430188A-53F4-4A51-A0E0-B9F22DD5B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3530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00" name="AutoShape 144">
              <a:extLst>
                <a:ext uri="{FF2B5EF4-FFF2-40B4-BE49-F238E27FC236}">
                  <a16:creationId xmlns:a16="http://schemas.microsoft.com/office/drawing/2014/main" id="{71B05FC4-8953-40EC-8331-B3B88E984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3523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01" name="Text Box 145">
              <a:extLst>
                <a:ext uri="{FF2B5EF4-FFF2-40B4-BE49-F238E27FC236}">
                  <a16:creationId xmlns:a16="http://schemas.microsoft.com/office/drawing/2014/main" id="{C8FE357D-A29C-4F00-A517-4344750EA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4006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70802" name="Text Box 146">
              <a:extLst>
                <a:ext uri="{FF2B5EF4-FFF2-40B4-BE49-F238E27FC236}">
                  <a16:creationId xmlns:a16="http://schemas.microsoft.com/office/drawing/2014/main" id="{378891B7-FFA2-4F36-B413-2C4293226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3997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70803" name="Rectangle 147">
              <a:extLst>
                <a:ext uri="{FF2B5EF4-FFF2-40B4-BE49-F238E27FC236}">
                  <a16:creationId xmlns:a16="http://schemas.microsoft.com/office/drawing/2014/main" id="{20298CF4-9AB0-4E5C-834A-3FD931249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505"/>
              <a:ext cx="11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04" name="Text Box 148">
              <a:extLst>
                <a:ext uri="{FF2B5EF4-FFF2-40B4-BE49-F238E27FC236}">
                  <a16:creationId xmlns:a16="http://schemas.microsoft.com/office/drawing/2014/main" id="{69FF04ED-D53A-4A1F-A4C0-F0895F1E0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0" y="3523"/>
              <a:ext cx="92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-40	0</a:t>
              </a:r>
            </a:p>
            <a:p>
              <a:pPr eaLnBrk="0" hangingPunct="0"/>
              <a:r>
                <a:rPr lang="fr-FR" altLang="fr-FR" sz="2000"/>
                <a:t>0	40(15-x)</a:t>
              </a:r>
            </a:p>
          </p:txBody>
        </p:sp>
        <p:sp>
          <p:nvSpPr>
            <p:cNvPr id="70805" name="Text Box 149">
              <a:extLst>
                <a:ext uri="{FF2B5EF4-FFF2-40B4-BE49-F238E27FC236}">
                  <a16:creationId xmlns:a16="http://schemas.microsoft.com/office/drawing/2014/main" id="{4D8FC85E-1DAC-4A4F-8CF1-A2E8B55BE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" y="3716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+</a:t>
              </a:r>
            </a:p>
          </p:txBody>
        </p:sp>
        <p:grpSp>
          <p:nvGrpSpPr>
            <p:cNvPr id="70806" name="Group 150">
              <a:extLst>
                <a:ext uri="{FF2B5EF4-FFF2-40B4-BE49-F238E27FC236}">
                  <a16:creationId xmlns:a16="http://schemas.microsoft.com/office/drawing/2014/main" id="{06E2C0F3-0C46-4EB5-8385-6516518D5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4" y="3660"/>
              <a:ext cx="386" cy="248"/>
              <a:chOff x="1591" y="3301"/>
              <a:chExt cx="641" cy="248"/>
            </a:xfrm>
          </p:grpSpPr>
          <p:sp>
            <p:nvSpPr>
              <p:cNvPr id="70807" name="AutoShape 151">
                <a:extLst>
                  <a:ext uri="{FF2B5EF4-FFF2-40B4-BE49-F238E27FC236}">
                    <a16:creationId xmlns:a16="http://schemas.microsoft.com/office/drawing/2014/main" id="{8CE859A2-052F-4F07-B792-C5D595316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3319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808" name="AutoShape 152">
                <a:extLst>
                  <a:ext uri="{FF2B5EF4-FFF2-40B4-BE49-F238E27FC236}">
                    <a16:creationId xmlns:a16="http://schemas.microsoft.com/office/drawing/2014/main" id="{CC672C8F-452D-434D-A893-88602B60C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3319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809" name="Text Box 153">
                <a:extLst>
                  <a:ext uri="{FF2B5EF4-FFF2-40B4-BE49-F238E27FC236}">
                    <a16:creationId xmlns:a16="http://schemas.microsoft.com/office/drawing/2014/main" id="{934ECD76-8951-4357-9BA0-D24E0F4AA3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5" y="3301"/>
                <a:ext cx="51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/>
                  <a:t>0</a:t>
                </a:r>
              </a:p>
            </p:txBody>
          </p:sp>
        </p:grpSp>
      </p:grpSp>
      <p:sp>
        <p:nvSpPr>
          <p:cNvPr id="70810" name="Text Box 154">
            <a:extLst>
              <a:ext uri="{FF2B5EF4-FFF2-40B4-BE49-F238E27FC236}">
                <a16:creationId xmlns:a16="http://schemas.microsoft.com/office/drawing/2014/main" id="{B878E71F-882B-48F6-B5A3-AB4D6E13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83163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On applique le PFS au tronçon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II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en G :</a:t>
            </a:r>
          </a:p>
        </p:txBody>
      </p:sp>
      <p:sp>
        <p:nvSpPr>
          <p:cNvPr id="70812" name="Oval 156">
            <a:extLst>
              <a:ext uri="{FF2B5EF4-FFF2-40B4-BE49-F238E27FC236}">
                <a16:creationId xmlns:a16="http://schemas.microsoft.com/office/drawing/2014/main" id="{FE68E71C-8162-4387-AC0B-A1DA58796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14625"/>
            <a:ext cx="365125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A</a:t>
            </a:r>
          </a:p>
        </p:txBody>
      </p:sp>
      <p:sp>
        <p:nvSpPr>
          <p:cNvPr id="70813" name="Oval 157">
            <a:extLst>
              <a:ext uri="{FF2B5EF4-FFF2-40B4-BE49-F238E27FC236}">
                <a16:creationId xmlns:a16="http://schemas.microsoft.com/office/drawing/2014/main" id="{990533B0-5E9D-44ED-9F79-6E1D2BFC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2714625"/>
            <a:ext cx="365125" cy="3333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400" b="0"/>
              <a:t>B</a:t>
            </a:r>
          </a:p>
        </p:txBody>
      </p:sp>
      <p:grpSp>
        <p:nvGrpSpPr>
          <p:cNvPr id="70818" name="Group 162">
            <a:extLst>
              <a:ext uri="{FF2B5EF4-FFF2-40B4-BE49-F238E27FC236}">
                <a16:creationId xmlns:a16="http://schemas.microsoft.com/office/drawing/2014/main" id="{CD84E67F-C6B2-46EC-984C-0724D87578C6}"/>
              </a:ext>
            </a:extLst>
          </p:cNvPr>
          <p:cNvGrpSpPr>
            <a:grpSpLocks/>
          </p:cNvGrpSpPr>
          <p:nvPr/>
        </p:nvGrpSpPr>
        <p:grpSpPr bwMode="auto">
          <a:xfrm>
            <a:off x="5683250" y="2286000"/>
            <a:ext cx="949325" cy="990600"/>
            <a:chOff x="3580" y="1440"/>
            <a:chExt cx="598" cy="624"/>
          </a:xfrm>
        </p:grpSpPr>
        <p:sp>
          <p:nvSpPr>
            <p:cNvPr id="70814" name="Line 158">
              <a:extLst>
                <a:ext uri="{FF2B5EF4-FFF2-40B4-BE49-F238E27FC236}">
                  <a16:creationId xmlns:a16="http://schemas.microsoft.com/office/drawing/2014/main" id="{5D57CC83-317A-41A0-8ABD-BBD706ED0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536"/>
              <a:ext cx="0" cy="5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15" name="Line 159">
              <a:extLst>
                <a:ext uri="{FF2B5EF4-FFF2-40B4-BE49-F238E27FC236}">
                  <a16:creationId xmlns:a16="http://schemas.microsoft.com/office/drawing/2014/main" id="{3B9D3496-7192-4ED3-B386-03CC00D79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8" y="1616"/>
              <a:ext cx="5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16" name="Rectangle 160">
              <a:extLst>
                <a:ext uri="{FF2B5EF4-FFF2-40B4-BE49-F238E27FC236}">
                  <a16:creationId xmlns:a16="http://schemas.microsoft.com/office/drawing/2014/main" id="{6389EBBE-185F-4A24-88D8-530D4BE20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24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 b="0"/>
                <a:t>15</a:t>
              </a:r>
            </a:p>
          </p:txBody>
        </p:sp>
        <p:sp>
          <p:nvSpPr>
            <p:cNvPr id="70817" name="Line 161">
              <a:extLst>
                <a:ext uri="{FF2B5EF4-FFF2-40B4-BE49-F238E27FC236}">
                  <a16:creationId xmlns:a16="http://schemas.microsoft.com/office/drawing/2014/main" id="{F335770C-C08B-43A2-B6BB-5A2037B06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0" y="1536"/>
              <a:ext cx="0" cy="5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0834" name="Group 178">
            <a:extLst>
              <a:ext uri="{FF2B5EF4-FFF2-40B4-BE49-F238E27FC236}">
                <a16:creationId xmlns:a16="http://schemas.microsoft.com/office/drawing/2014/main" id="{B9CB2D47-E4CF-45CA-A882-C841EFA1C3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484813"/>
            <a:ext cx="3951288" cy="1068387"/>
            <a:chOff x="1728" y="4752"/>
            <a:chExt cx="2489" cy="673"/>
          </a:xfrm>
        </p:grpSpPr>
        <p:sp>
          <p:nvSpPr>
            <p:cNvPr id="70821" name="Text Box 165">
              <a:extLst>
                <a:ext uri="{FF2B5EF4-FFF2-40B4-BE49-F238E27FC236}">
                  <a16:creationId xmlns:a16="http://schemas.microsoft.com/office/drawing/2014/main" id="{35E41E1F-48CF-4959-8E36-A81EE0745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" y="5014"/>
              <a:ext cx="12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70822" name="Text Box 166">
              <a:extLst>
                <a:ext uri="{FF2B5EF4-FFF2-40B4-BE49-F238E27FC236}">
                  <a16:creationId xmlns:a16="http://schemas.microsoft.com/office/drawing/2014/main" id="{545E30F2-4145-4D73-89E7-63B1D50EB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" y="4809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0" hangingPunct="0"/>
              <a:endParaRPr lang="fr-FR" altLang="fr-FR" sz="1200" b="0">
                <a:latin typeface="Times New Roman" panose="02020603050405020304" pitchFamily="18" charset="0"/>
              </a:endParaRPr>
            </a:p>
          </p:txBody>
        </p:sp>
        <p:sp>
          <p:nvSpPr>
            <p:cNvPr id="70823" name="AutoShape 167">
              <a:extLst>
                <a:ext uri="{FF2B5EF4-FFF2-40B4-BE49-F238E27FC236}">
                  <a16:creationId xmlns:a16="http://schemas.microsoft.com/office/drawing/2014/main" id="{7A273817-77E2-4BCD-8124-5549D677C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4833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24" name="AutoShape 168">
              <a:extLst>
                <a:ext uri="{FF2B5EF4-FFF2-40B4-BE49-F238E27FC236}">
                  <a16:creationId xmlns:a16="http://schemas.microsoft.com/office/drawing/2014/main" id="{0F864639-FA29-4CD6-81B1-42951099C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4826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25" name="Text Box 169">
              <a:extLst>
                <a:ext uri="{FF2B5EF4-FFF2-40B4-BE49-F238E27FC236}">
                  <a16:creationId xmlns:a16="http://schemas.microsoft.com/office/drawing/2014/main" id="{BD31EF64-0643-485B-8C2B-26C9781EB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5309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70826" name="Text Box 170">
              <a:extLst>
                <a:ext uri="{FF2B5EF4-FFF2-40B4-BE49-F238E27FC236}">
                  <a16:creationId xmlns:a16="http://schemas.microsoft.com/office/drawing/2014/main" id="{0CE155DA-07A3-41A9-8AB5-E7E8F777D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5300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70827" name="Rectangle 171">
              <a:extLst>
                <a:ext uri="{FF2B5EF4-FFF2-40B4-BE49-F238E27FC236}">
                  <a16:creationId xmlns:a16="http://schemas.microsoft.com/office/drawing/2014/main" id="{3FBBE2D4-264D-45D7-9E2E-6280A2F99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4752"/>
              <a:ext cx="110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28" name="Text Box 172">
              <a:extLst>
                <a:ext uri="{FF2B5EF4-FFF2-40B4-BE49-F238E27FC236}">
                  <a16:creationId xmlns:a16="http://schemas.microsoft.com/office/drawing/2014/main" id="{95173A0C-E72C-4346-9176-D47B97C1E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4833"/>
              <a:ext cx="66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>
                  <a:solidFill>
                    <a:srgbClr val="FF0000"/>
                  </a:solidFill>
                </a:rPr>
                <a:t>N	Mt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Ty	Mfy</a:t>
              </a:r>
            </a:p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Tz	Mfz</a:t>
              </a:r>
            </a:p>
          </p:txBody>
        </p:sp>
        <p:sp>
          <p:nvSpPr>
            <p:cNvPr id="70829" name="AutoShape 173">
              <a:extLst>
                <a:ext uri="{FF2B5EF4-FFF2-40B4-BE49-F238E27FC236}">
                  <a16:creationId xmlns:a16="http://schemas.microsoft.com/office/drawing/2014/main" id="{5F4E2AC5-EACE-4A44-82B7-5ED35F7F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4820"/>
              <a:ext cx="74" cy="545"/>
            </a:xfrm>
            <a:prstGeom prst="leftBrace">
              <a:avLst>
                <a:gd name="adj1" fmla="val 613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30" name="AutoShape 174">
              <a:extLst>
                <a:ext uri="{FF2B5EF4-FFF2-40B4-BE49-F238E27FC236}">
                  <a16:creationId xmlns:a16="http://schemas.microsoft.com/office/drawing/2014/main" id="{6EDD16FD-77F9-4677-8A36-093E6498A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4813"/>
              <a:ext cx="74" cy="552"/>
            </a:xfrm>
            <a:prstGeom prst="rightBrace">
              <a:avLst>
                <a:gd name="adj1" fmla="val 621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31" name="Text Box 175">
              <a:extLst>
                <a:ext uri="{FF2B5EF4-FFF2-40B4-BE49-F238E27FC236}">
                  <a16:creationId xmlns:a16="http://schemas.microsoft.com/office/drawing/2014/main" id="{CC95F906-294F-47C6-900B-044A7C342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" y="5296"/>
              <a:ext cx="14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70832" name="Text Box 176">
              <a:extLst>
                <a:ext uri="{FF2B5EF4-FFF2-40B4-BE49-F238E27FC236}">
                  <a16:creationId xmlns:a16="http://schemas.microsoft.com/office/drawing/2014/main" id="{ABCA5856-9B0F-4983-8AF7-8EC3EBFE0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2" y="5287"/>
              <a:ext cx="7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70833" name="Text Box 177">
              <a:extLst>
                <a:ext uri="{FF2B5EF4-FFF2-40B4-BE49-F238E27FC236}">
                  <a16:creationId xmlns:a16="http://schemas.microsoft.com/office/drawing/2014/main" id="{9A49AE7C-F71B-4B18-9EE5-5B2AD8497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4813"/>
              <a:ext cx="98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ts val="300"/>
                </a:spcBef>
              </a:pPr>
              <a:r>
                <a:rPr lang="fr-FR" altLang="fr-FR" sz="2000"/>
                <a:t>0	0</a:t>
              </a:r>
            </a:p>
            <a:p>
              <a:pPr eaLnBrk="0" hangingPunct="0"/>
              <a:r>
                <a:rPr lang="fr-FR" altLang="fr-FR" sz="2000"/>
                <a:t>20	0</a:t>
              </a:r>
            </a:p>
            <a:p>
              <a:pPr eaLnBrk="0" hangingPunct="0"/>
              <a:r>
                <a:rPr lang="fr-FR" altLang="fr-FR" sz="2000"/>
                <a:t>0	600-20x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"/>
                                        <p:tgtEl>
                                          <p:spTgt spid="7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5E359BD-C1BE-46CB-A931-EB6F1B0ED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7687DE16-8339-4891-821A-FFFF992D8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98575"/>
            <a:ext cx="87947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/>
              <a:t>L’étude est terminée. On rassemble les résultats de toute la poutre sur des graphes en utilisant les expressions obtenues par calculs dans chaque tronçon pour le torseur de cohésion. Il y a un graphe par composante dans le torseur de cohésion.</a:t>
            </a:r>
            <a:endParaRPr lang="fr-FR" altLang="fr-FR" sz="2000" b="0">
              <a:cs typeface="Times New Roman" panose="02020603050405020304" pitchFamily="18" charset="0"/>
            </a:endParaRPr>
          </a:p>
        </p:txBody>
      </p:sp>
      <p:grpSp>
        <p:nvGrpSpPr>
          <p:cNvPr id="71754" name="Group 74">
            <a:extLst>
              <a:ext uri="{FF2B5EF4-FFF2-40B4-BE49-F238E27FC236}">
                <a16:creationId xmlns:a16="http://schemas.microsoft.com/office/drawing/2014/main" id="{A84907BF-DA75-48B7-ABFE-FC18F5AAFE1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76538"/>
            <a:ext cx="6629400" cy="3700462"/>
            <a:chOff x="768" y="1749"/>
            <a:chExt cx="4176" cy="2331"/>
          </a:xfrm>
        </p:grpSpPr>
        <p:sp>
          <p:nvSpPr>
            <p:cNvPr id="71685" name="Rectangle 5">
              <a:extLst>
                <a:ext uri="{FF2B5EF4-FFF2-40B4-BE49-F238E27FC236}">
                  <a16:creationId xmlns:a16="http://schemas.microsoft.com/office/drawing/2014/main" id="{84C27DC1-212D-4847-BD92-06C95715E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762"/>
              <a:ext cx="4176" cy="2318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71686" name="Group 6">
              <a:extLst>
                <a:ext uri="{FF2B5EF4-FFF2-40B4-BE49-F238E27FC236}">
                  <a16:creationId xmlns:a16="http://schemas.microsoft.com/office/drawing/2014/main" id="{0AD9DD01-65BD-41C9-9623-29903A6C7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" y="1766"/>
              <a:ext cx="1928" cy="122"/>
              <a:chOff x="2016" y="1488"/>
              <a:chExt cx="1320" cy="108"/>
            </a:xfrm>
          </p:grpSpPr>
          <p:pic>
            <p:nvPicPr>
              <p:cNvPr id="71687" name="Picture 7">
                <a:extLst>
                  <a:ext uri="{FF2B5EF4-FFF2-40B4-BE49-F238E27FC236}">
                    <a16:creationId xmlns:a16="http://schemas.microsoft.com/office/drawing/2014/main" id="{65437D3B-669D-482F-9972-D764856EE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88" name="Picture 8">
                <a:extLst>
                  <a:ext uri="{FF2B5EF4-FFF2-40B4-BE49-F238E27FC236}">
                    <a16:creationId xmlns:a16="http://schemas.microsoft.com/office/drawing/2014/main" id="{0547A3DD-1B71-4940-B093-CA011063DC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689" name="Group 9">
              <a:extLst>
                <a:ext uri="{FF2B5EF4-FFF2-40B4-BE49-F238E27FC236}">
                  <a16:creationId xmlns:a16="http://schemas.microsoft.com/office/drawing/2014/main" id="{4B1F2FE2-6F1D-4E76-9AAD-D1184E1BD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2" y="3958"/>
              <a:ext cx="1302" cy="122"/>
              <a:chOff x="3312" y="3456"/>
              <a:chExt cx="1440" cy="108"/>
            </a:xfrm>
          </p:grpSpPr>
          <p:pic>
            <p:nvPicPr>
              <p:cNvPr id="71690" name="Picture 10">
                <a:extLst>
                  <a:ext uri="{FF2B5EF4-FFF2-40B4-BE49-F238E27FC236}">
                    <a16:creationId xmlns:a16="http://schemas.microsoft.com/office/drawing/2014/main" id="{50AB4E9E-5A26-472F-BBE2-DC120B9A8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91" name="Picture 11">
                <a:extLst>
                  <a:ext uri="{FF2B5EF4-FFF2-40B4-BE49-F238E27FC236}">
                    <a16:creationId xmlns:a16="http://schemas.microsoft.com/office/drawing/2014/main" id="{4B8E6645-105B-4D5E-8F39-2782C881B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692" name="Text Box 12">
              <a:extLst>
                <a:ext uri="{FF2B5EF4-FFF2-40B4-BE49-F238E27FC236}">
                  <a16:creationId xmlns:a16="http://schemas.microsoft.com/office/drawing/2014/main" id="{4A01048B-230E-4B53-9970-820EF6598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" y="1749"/>
              <a:ext cx="154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Graphes des actions de cohésion</a:t>
              </a:r>
            </a:p>
          </p:txBody>
        </p:sp>
        <p:sp>
          <p:nvSpPr>
            <p:cNvPr id="71693" name="Text Box 13">
              <a:extLst>
                <a:ext uri="{FF2B5EF4-FFF2-40B4-BE49-F238E27FC236}">
                  <a16:creationId xmlns:a16="http://schemas.microsoft.com/office/drawing/2014/main" id="{18BB00B4-EDB1-4FF6-BE1E-2A1D5863A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77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endParaRPr lang="fr-FR" altLang="fr-FR" sz="800">
                <a:latin typeface="Verdana" panose="020B0604030504040204" pitchFamily="34" charset="0"/>
              </a:endParaRPr>
            </a:p>
          </p:txBody>
        </p:sp>
      </p:grpSp>
      <p:sp>
        <p:nvSpPr>
          <p:cNvPr id="71694" name="Rectangle 14">
            <a:extLst>
              <a:ext uri="{FF2B5EF4-FFF2-40B4-BE49-F238E27FC236}">
                <a16:creationId xmlns:a16="http://schemas.microsoft.com/office/drawing/2014/main" id="{A92DA173-5138-495A-BE43-DD0D6313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dirty="0">
                <a:solidFill>
                  <a:srgbClr val="5A6D76"/>
                </a:solidFill>
                <a:cs typeface="Times New Roman" panose="02020603050405020304" pitchFamily="18" charset="0"/>
              </a:rPr>
              <a:t>Graphes des actions de cohésion</a:t>
            </a:r>
          </a:p>
        </p:txBody>
      </p:sp>
      <p:grpSp>
        <p:nvGrpSpPr>
          <p:cNvPr id="71779" name="Group 99">
            <a:extLst>
              <a:ext uri="{FF2B5EF4-FFF2-40B4-BE49-F238E27FC236}">
                <a16:creationId xmlns:a16="http://schemas.microsoft.com/office/drawing/2014/main" id="{B08D1D3D-6B72-4A09-953D-BF523073AB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133725"/>
            <a:ext cx="5580063" cy="2200275"/>
            <a:chOff x="1248" y="1974"/>
            <a:chExt cx="3515" cy="1386"/>
          </a:xfrm>
        </p:grpSpPr>
        <p:sp>
          <p:nvSpPr>
            <p:cNvPr id="71732" name="Text Box 52">
              <a:extLst>
                <a:ext uri="{FF2B5EF4-FFF2-40B4-BE49-F238E27FC236}">
                  <a16:creationId xmlns:a16="http://schemas.microsoft.com/office/drawing/2014/main" id="{117F25EF-A369-438C-8B7E-4CA30E1D7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" y="2781"/>
              <a:ext cx="6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 (mm)</a:t>
              </a:r>
            </a:p>
          </p:txBody>
        </p:sp>
        <p:grpSp>
          <p:nvGrpSpPr>
            <p:cNvPr id="71733" name="Group 53">
              <a:extLst>
                <a:ext uri="{FF2B5EF4-FFF2-40B4-BE49-F238E27FC236}">
                  <a16:creationId xmlns:a16="http://schemas.microsoft.com/office/drawing/2014/main" id="{BC045F1C-0302-40B0-BCC1-F39A9293B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974"/>
              <a:ext cx="3202" cy="1386"/>
              <a:chOff x="2022" y="1898"/>
              <a:chExt cx="3202" cy="1386"/>
            </a:xfrm>
          </p:grpSpPr>
          <p:grpSp>
            <p:nvGrpSpPr>
              <p:cNvPr id="71734" name="Group 54">
                <a:extLst>
                  <a:ext uri="{FF2B5EF4-FFF2-40B4-BE49-F238E27FC236}">
                    <a16:creationId xmlns:a16="http://schemas.microsoft.com/office/drawing/2014/main" id="{76892ABF-9201-4917-9BE9-C060A55FB9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2" y="2812"/>
                <a:ext cx="2675" cy="472"/>
                <a:chOff x="5616" y="6768"/>
                <a:chExt cx="4896" cy="864"/>
              </a:xfrm>
            </p:grpSpPr>
            <p:grpSp>
              <p:nvGrpSpPr>
                <p:cNvPr id="71735" name="Group 55">
                  <a:extLst>
                    <a:ext uri="{FF2B5EF4-FFF2-40B4-BE49-F238E27FC236}">
                      <a16:creationId xmlns:a16="http://schemas.microsoft.com/office/drawing/2014/main" id="{2DDD4034-FB5C-4C9A-B80B-87D9160188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93" y="6864"/>
                  <a:ext cx="3941" cy="672"/>
                  <a:chOff x="6028" y="6864"/>
                  <a:chExt cx="3941" cy="672"/>
                </a:xfrm>
              </p:grpSpPr>
              <p:sp>
                <p:nvSpPr>
                  <p:cNvPr id="71736" name="Rectangle 56">
                    <a:extLst>
                      <a:ext uri="{FF2B5EF4-FFF2-40B4-BE49-F238E27FC236}">
                        <a16:creationId xmlns:a16="http://schemas.microsoft.com/office/drawing/2014/main" id="{E455C669-59B0-4D27-81D6-D6B92FB188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28" y="6864"/>
                    <a:ext cx="464" cy="67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737" name="Rectangle 57">
                    <a:extLst>
                      <a:ext uri="{FF2B5EF4-FFF2-40B4-BE49-F238E27FC236}">
                        <a16:creationId xmlns:a16="http://schemas.microsoft.com/office/drawing/2014/main" id="{3050ED27-C42B-46DF-830E-A677D2E129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506" y="6864"/>
                    <a:ext cx="463" cy="67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1738" name="Group 58">
                  <a:extLst>
                    <a:ext uri="{FF2B5EF4-FFF2-40B4-BE49-F238E27FC236}">
                      <a16:creationId xmlns:a16="http://schemas.microsoft.com/office/drawing/2014/main" id="{DC23F24D-AFD5-42D7-A266-B08475DF1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16" y="6768"/>
                  <a:ext cx="4896" cy="864"/>
                  <a:chOff x="5616" y="6768"/>
                  <a:chExt cx="4896" cy="864"/>
                </a:xfrm>
              </p:grpSpPr>
              <p:sp>
                <p:nvSpPr>
                  <p:cNvPr id="71739" name="Rectangle 59">
                    <a:extLst>
                      <a:ext uri="{FF2B5EF4-FFF2-40B4-BE49-F238E27FC236}">
                        <a16:creationId xmlns:a16="http://schemas.microsoft.com/office/drawing/2014/main" id="{0BC360C5-BC36-422D-8CD2-436E3EC6F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46" y="6768"/>
                    <a:ext cx="3199" cy="8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71740" name="Group 60">
                    <a:extLst>
                      <a:ext uri="{FF2B5EF4-FFF2-40B4-BE49-F238E27FC236}">
                        <a16:creationId xmlns:a16="http://schemas.microsoft.com/office/drawing/2014/main" id="{CA1D8817-2944-4478-89EE-2B2D11BF02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16" y="6768"/>
                    <a:ext cx="598" cy="864"/>
                    <a:chOff x="4896" y="6336"/>
                    <a:chExt cx="768" cy="864"/>
                  </a:xfrm>
                </p:grpSpPr>
                <p:sp>
                  <p:nvSpPr>
                    <p:cNvPr id="71741" name="Rectangle 61">
                      <a:extLst>
                        <a:ext uri="{FF2B5EF4-FFF2-40B4-BE49-F238E27FC236}">
                          <a16:creationId xmlns:a16="http://schemas.microsoft.com/office/drawing/2014/main" id="{79B494C6-3AAF-4676-ADC0-F06929C56C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4" y="6336"/>
                      <a:ext cx="480" cy="86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1742" name="AutoShape 62">
                      <a:extLst>
                        <a:ext uri="{FF2B5EF4-FFF2-40B4-BE49-F238E27FC236}">
                          <a16:creationId xmlns:a16="http://schemas.microsoft.com/office/drawing/2014/main" id="{D4EBD229-FC4B-4CB2-94C0-632377E6C8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608" y="6624"/>
                      <a:ext cx="864" cy="288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1743" name="Group 63">
                    <a:extLst>
                      <a:ext uri="{FF2B5EF4-FFF2-40B4-BE49-F238E27FC236}">
                        <a16:creationId xmlns:a16="http://schemas.microsoft.com/office/drawing/2014/main" id="{227939F1-0D67-42AD-9AE2-664CB81801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923" y="6768"/>
                    <a:ext cx="589" cy="864"/>
                    <a:chOff x="9504" y="6336"/>
                    <a:chExt cx="759" cy="864"/>
                  </a:xfrm>
                </p:grpSpPr>
                <p:sp>
                  <p:nvSpPr>
                    <p:cNvPr id="71744" name="Rectangle 64">
                      <a:extLst>
                        <a:ext uri="{FF2B5EF4-FFF2-40B4-BE49-F238E27FC236}">
                          <a16:creationId xmlns:a16="http://schemas.microsoft.com/office/drawing/2014/main" id="{25B0BDE5-028D-4ADC-BC7E-6848A85980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04" y="6336"/>
                      <a:ext cx="480" cy="86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1745" name="AutoShape 65">
                      <a:extLst>
                        <a:ext uri="{FF2B5EF4-FFF2-40B4-BE49-F238E27FC236}">
                          <a16:creationId xmlns:a16="http://schemas.microsoft.com/office/drawing/2014/main" id="{652A5DE9-0121-442E-9167-4ECA2EDAEA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9687" y="6624"/>
                      <a:ext cx="864" cy="288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71746" name="Oval 66">
                <a:extLst>
                  <a:ext uri="{FF2B5EF4-FFF2-40B4-BE49-F238E27FC236}">
                    <a16:creationId xmlns:a16="http://schemas.microsoft.com/office/drawing/2014/main" id="{113538BA-9D82-4C4A-9AAF-58E456B9F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3035"/>
                <a:ext cx="182" cy="17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 b="0"/>
                  <a:t>A</a:t>
                </a:r>
              </a:p>
            </p:txBody>
          </p:sp>
          <p:sp>
            <p:nvSpPr>
              <p:cNvPr id="71747" name="Line 67">
                <a:extLst>
                  <a:ext uri="{FF2B5EF4-FFF2-40B4-BE49-F238E27FC236}">
                    <a16:creationId xmlns:a16="http://schemas.microsoft.com/office/drawing/2014/main" id="{FD5C9644-7D11-415E-98F8-A667D0450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" y="1898"/>
                <a:ext cx="0" cy="11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48" name="Line 68">
                <a:extLst>
                  <a:ext uri="{FF2B5EF4-FFF2-40B4-BE49-F238E27FC236}">
                    <a16:creationId xmlns:a16="http://schemas.microsoft.com/office/drawing/2014/main" id="{4E061692-A188-4C2F-A0C9-A489FC463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0" y="3035"/>
                <a:ext cx="280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49" name="Oval 69">
                <a:extLst>
                  <a:ext uri="{FF2B5EF4-FFF2-40B4-BE49-F238E27FC236}">
                    <a16:creationId xmlns:a16="http://schemas.microsoft.com/office/drawing/2014/main" id="{1F414E50-0F8C-488D-9A4E-0248C272C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054"/>
                <a:ext cx="182" cy="17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 b="0"/>
                  <a:t>B</a:t>
                </a:r>
              </a:p>
            </p:txBody>
          </p:sp>
          <p:sp>
            <p:nvSpPr>
              <p:cNvPr id="71750" name="Oval 70">
                <a:extLst>
                  <a:ext uri="{FF2B5EF4-FFF2-40B4-BE49-F238E27FC236}">
                    <a16:creationId xmlns:a16="http://schemas.microsoft.com/office/drawing/2014/main" id="{19FE82F3-29A3-47A1-96B2-072555F1B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" y="3047"/>
                <a:ext cx="182" cy="17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 b="0"/>
                  <a:t>C</a:t>
                </a:r>
              </a:p>
            </p:txBody>
          </p:sp>
        </p:grpSp>
      </p:grpSp>
      <p:grpSp>
        <p:nvGrpSpPr>
          <p:cNvPr id="71751" name="Group 71">
            <a:extLst>
              <a:ext uri="{FF2B5EF4-FFF2-40B4-BE49-F238E27FC236}">
                <a16:creationId xmlns:a16="http://schemas.microsoft.com/office/drawing/2014/main" id="{46BEBE0E-B5C3-4362-A34C-679F00989B5C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3124200"/>
            <a:ext cx="2987675" cy="1836738"/>
            <a:chOff x="2423" y="1533"/>
            <a:chExt cx="1882" cy="1253"/>
          </a:xfrm>
        </p:grpSpPr>
        <p:sp>
          <p:nvSpPr>
            <p:cNvPr id="71752" name="Text Box 72">
              <a:extLst>
                <a:ext uri="{FF2B5EF4-FFF2-40B4-BE49-F238E27FC236}">
                  <a16:creationId xmlns:a16="http://schemas.microsoft.com/office/drawing/2014/main" id="{977CA016-6ADB-49E3-B6FE-AAFC823EE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533"/>
              <a:ext cx="582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3200">
                  <a:solidFill>
                    <a:srgbClr val="FF0000"/>
                  </a:solidFill>
                </a:rPr>
                <a:t>N </a:t>
              </a:r>
              <a:r>
                <a:rPr lang="fr-FR" altLang="fr-FR" sz="1800" b="0">
                  <a:solidFill>
                    <a:srgbClr val="FF0000"/>
                  </a:solidFill>
                </a:rPr>
                <a:t>(N)</a:t>
              </a:r>
            </a:p>
          </p:txBody>
        </p:sp>
        <p:sp>
          <p:nvSpPr>
            <p:cNvPr id="71753" name="Line 73">
              <a:extLst>
                <a:ext uri="{FF2B5EF4-FFF2-40B4-BE49-F238E27FC236}">
                  <a16:creationId xmlns:a16="http://schemas.microsoft.com/office/drawing/2014/main" id="{F71D3595-3F18-4841-BC9C-9F9FD3703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2786"/>
              <a:ext cx="188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755" name="Group 75">
            <a:extLst>
              <a:ext uri="{FF2B5EF4-FFF2-40B4-BE49-F238E27FC236}">
                <a16:creationId xmlns:a16="http://schemas.microsoft.com/office/drawing/2014/main" id="{4E07038D-3C7D-4F4B-A29D-820B939F7E44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3003550"/>
            <a:ext cx="3817937" cy="2847975"/>
            <a:chOff x="1904" y="1570"/>
            <a:chExt cx="2405" cy="1794"/>
          </a:xfrm>
        </p:grpSpPr>
        <p:sp>
          <p:nvSpPr>
            <p:cNvPr id="71756" name="Text Box 76">
              <a:extLst>
                <a:ext uri="{FF2B5EF4-FFF2-40B4-BE49-F238E27FC236}">
                  <a16:creationId xmlns:a16="http://schemas.microsoft.com/office/drawing/2014/main" id="{4A07522E-3B16-4085-936A-56CB8B4AB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5" y="1570"/>
              <a:ext cx="78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3200">
                  <a:solidFill>
                    <a:srgbClr val="FF0000"/>
                  </a:solidFill>
                </a:rPr>
                <a:t>Ty </a:t>
              </a:r>
              <a:r>
                <a:rPr lang="fr-FR" altLang="fr-FR" sz="1800" b="0">
                  <a:solidFill>
                    <a:srgbClr val="FF0000"/>
                  </a:solidFill>
                </a:rPr>
                <a:t>(N)</a:t>
              </a:r>
            </a:p>
          </p:txBody>
        </p:sp>
        <p:grpSp>
          <p:nvGrpSpPr>
            <p:cNvPr id="71757" name="Group 77">
              <a:extLst>
                <a:ext uri="{FF2B5EF4-FFF2-40B4-BE49-F238E27FC236}">
                  <a16:creationId xmlns:a16="http://schemas.microsoft.com/office/drawing/2014/main" id="{E2B7DB8E-5A01-4A4F-A11B-55A73CEF0D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" y="2202"/>
              <a:ext cx="1889" cy="1162"/>
              <a:chOff x="2420" y="2202"/>
              <a:chExt cx="1889" cy="1162"/>
            </a:xfrm>
          </p:grpSpPr>
          <p:sp>
            <p:nvSpPr>
              <p:cNvPr id="71758" name="Line 78">
                <a:extLst>
                  <a:ext uri="{FF2B5EF4-FFF2-40B4-BE49-F238E27FC236}">
                    <a16:creationId xmlns:a16="http://schemas.microsoft.com/office/drawing/2014/main" id="{C89A3F53-DAA7-4C9D-8B64-373A43FF0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7" y="2211"/>
                <a:ext cx="1817" cy="0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59" name="Line 79">
                <a:extLst>
                  <a:ext uri="{FF2B5EF4-FFF2-40B4-BE49-F238E27FC236}">
                    <a16:creationId xmlns:a16="http://schemas.microsoft.com/office/drawing/2014/main" id="{DC740D71-7A98-47D8-9E89-03DB1C655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8" y="3364"/>
                <a:ext cx="91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0" name="Line 80">
                <a:extLst>
                  <a:ext uri="{FF2B5EF4-FFF2-40B4-BE49-F238E27FC236}">
                    <a16:creationId xmlns:a16="http://schemas.microsoft.com/office/drawing/2014/main" id="{465B6415-3578-410F-9B81-07BE5A270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3" y="2211"/>
                <a:ext cx="956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1" name="Line 81">
                <a:extLst>
                  <a:ext uri="{FF2B5EF4-FFF2-40B4-BE49-F238E27FC236}">
                    <a16:creationId xmlns:a16="http://schemas.microsoft.com/office/drawing/2014/main" id="{2363489F-49AA-472F-8BE4-56CE0D4AE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2788"/>
                <a:ext cx="0" cy="57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2" name="Line 82">
                <a:extLst>
                  <a:ext uri="{FF2B5EF4-FFF2-40B4-BE49-F238E27FC236}">
                    <a16:creationId xmlns:a16="http://schemas.microsoft.com/office/drawing/2014/main" id="{6BA5308F-67EE-4B0A-AEC3-874EA4233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0" y="2788"/>
                <a:ext cx="0" cy="57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3" name="Line 83">
                <a:extLst>
                  <a:ext uri="{FF2B5EF4-FFF2-40B4-BE49-F238E27FC236}">
                    <a16:creationId xmlns:a16="http://schemas.microsoft.com/office/drawing/2014/main" id="{EA51B959-19CD-4712-911B-2721F0086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1" y="2788"/>
                <a:ext cx="0" cy="57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4" name="Line 84">
                <a:extLst>
                  <a:ext uri="{FF2B5EF4-FFF2-40B4-BE49-F238E27FC236}">
                    <a16:creationId xmlns:a16="http://schemas.microsoft.com/office/drawing/2014/main" id="{7F55CDC9-C84A-4302-AB4B-FF9DF1C22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2788"/>
                <a:ext cx="0" cy="57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5" name="Line 85">
                <a:extLst>
                  <a:ext uri="{FF2B5EF4-FFF2-40B4-BE49-F238E27FC236}">
                    <a16:creationId xmlns:a16="http://schemas.microsoft.com/office/drawing/2014/main" id="{786C5F5F-EFD5-4D9A-8850-9DF489D29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4" y="2788"/>
                <a:ext cx="0" cy="57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6" name="Line 86">
                <a:extLst>
                  <a:ext uri="{FF2B5EF4-FFF2-40B4-BE49-F238E27FC236}">
                    <a16:creationId xmlns:a16="http://schemas.microsoft.com/office/drawing/2014/main" id="{F2AAF0A3-8974-48F9-854A-878EE889D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2788"/>
                <a:ext cx="0" cy="57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7" name="Line 87">
                <a:extLst>
                  <a:ext uri="{FF2B5EF4-FFF2-40B4-BE49-F238E27FC236}">
                    <a16:creationId xmlns:a16="http://schemas.microsoft.com/office/drawing/2014/main" id="{492EFD15-3A64-45FC-B6F8-7836CCCC0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" y="2211"/>
                <a:ext cx="0" cy="5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8" name="Line 88">
                <a:extLst>
                  <a:ext uri="{FF2B5EF4-FFF2-40B4-BE49-F238E27FC236}">
                    <a16:creationId xmlns:a16="http://schemas.microsoft.com/office/drawing/2014/main" id="{09330585-A214-481B-A913-A423CB9CF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1" y="2211"/>
                <a:ext cx="0" cy="5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69" name="Line 89">
                <a:extLst>
                  <a:ext uri="{FF2B5EF4-FFF2-40B4-BE49-F238E27FC236}">
                    <a16:creationId xmlns:a16="http://schemas.microsoft.com/office/drawing/2014/main" id="{E3A17591-A599-430C-BC5D-BD344ECEA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3" y="2211"/>
                <a:ext cx="0" cy="5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70" name="Line 90">
                <a:extLst>
                  <a:ext uri="{FF2B5EF4-FFF2-40B4-BE49-F238E27FC236}">
                    <a16:creationId xmlns:a16="http://schemas.microsoft.com/office/drawing/2014/main" id="{E3DC0C82-A257-4745-A392-D521D52D6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3" y="2211"/>
                <a:ext cx="0" cy="5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71" name="Line 91">
                <a:extLst>
                  <a:ext uri="{FF2B5EF4-FFF2-40B4-BE49-F238E27FC236}">
                    <a16:creationId xmlns:a16="http://schemas.microsoft.com/office/drawing/2014/main" id="{32E57362-D7CB-48D4-A3E5-F6D895CB5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5" y="2211"/>
                <a:ext cx="0" cy="5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72" name="Line 92">
                <a:extLst>
                  <a:ext uri="{FF2B5EF4-FFF2-40B4-BE49-F238E27FC236}">
                    <a16:creationId xmlns:a16="http://schemas.microsoft.com/office/drawing/2014/main" id="{D2637777-22B8-470E-A734-3E2EB58CE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7" y="2211"/>
                <a:ext cx="0" cy="5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73" name="Line 93">
                <a:extLst>
                  <a:ext uri="{FF2B5EF4-FFF2-40B4-BE49-F238E27FC236}">
                    <a16:creationId xmlns:a16="http://schemas.microsoft.com/office/drawing/2014/main" id="{422655BD-099F-40E7-96B9-93D63CD1A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6" y="2202"/>
                <a:ext cx="0" cy="116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74" name="Line 94">
                <a:extLst>
                  <a:ext uri="{FF2B5EF4-FFF2-40B4-BE49-F238E27FC236}">
                    <a16:creationId xmlns:a16="http://schemas.microsoft.com/office/drawing/2014/main" id="{BC81FCDE-C5E1-4061-A987-C8F6A22DA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7" y="2217"/>
                <a:ext cx="0" cy="57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775" name="Line 95">
                <a:extLst>
                  <a:ext uri="{FF2B5EF4-FFF2-40B4-BE49-F238E27FC236}">
                    <a16:creationId xmlns:a16="http://schemas.microsoft.com/office/drawing/2014/main" id="{F2D6BB4B-7C6A-41A9-B8E8-FBB4EDB8F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0" y="2786"/>
                <a:ext cx="0" cy="57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1776" name="Text Box 96">
              <a:extLst>
                <a:ext uri="{FF2B5EF4-FFF2-40B4-BE49-F238E27FC236}">
                  <a16:creationId xmlns:a16="http://schemas.microsoft.com/office/drawing/2014/main" id="{259E0670-CA73-4810-BDD7-E84A8FE11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" y="2143"/>
              <a:ext cx="40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 eaLnBrk="0" hangingPunct="0"/>
              <a:r>
                <a:rPr lang="fr-FR" altLang="fr-FR" sz="200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71777" name="Text Box 97">
              <a:extLst>
                <a:ext uri="{FF2B5EF4-FFF2-40B4-BE49-F238E27FC236}">
                  <a16:creationId xmlns:a16="http://schemas.microsoft.com/office/drawing/2014/main" id="{18867B8A-8E06-4A10-85AD-F1AFDF03C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6" y="3247"/>
              <a:ext cx="40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 eaLnBrk="0" hangingPunct="0"/>
              <a:r>
                <a:rPr lang="fr-FR" altLang="fr-FR" sz="2000">
                  <a:solidFill>
                    <a:srgbClr val="FF0000"/>
                  </a:solidFill>
                </a:rPr>
                <a:t>-20</a:t>
              </a:r>
            </a:p>
          </p:txBody>
        </p:sp>
      </p:grpSp>
      <p:sp>
        <p:nvSpPr>
          <p:cNvPr id="71778" name="Text Box 98">
            <a:extLst>
              <a:ext uri="{FF2B5EF4-FFF2-40B4-BE49-F238E27FC236}">
                <a16:creationId xmlns:a16="http://schemas.microsoft.com/office/drawing/2014/main" id="{05A75832-6388-4508-934F-5D169EE20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88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grpSp>
        <p:nvGrpSpPr>
          <p:cNvPr id="71798" name="Group 118">
            <a:extLst>
              <a:ext uri="{FF2B5EF4-FFF2-40B4-BE49-F238E27FC236}">
                <a16:creationId xmlns:a16="http://schemas.microsoft.com/office/drawing/2014/main" id="{D34169B3-0B59-40FD-8C53-47CDD7491ABD}"/>
              </a:ext>
            </a:extLst>
          </p:cNvPr>
          <p:cNvGrpSpPr>
            <a:grpSpLocks/>
          </p:cNvGrpSpPr>
          <p:nvPr/>
        </p:nvGrpSpPr>
        <p:grpSpPr bwMode="auto">
          <a:xfrm>
            <a:off x="2614613" y="2971800"/>
            <a:ext cx="2987675" cy="1989138"/>
            <a:chOff x="2423" y="1533"/>
            <a:chExt cx="1882" cy="1253"/>
          </a:xfrm>
        </p:grpSpPr>
        <p:sp>
          <p:nvSpPr>
            <p:cNvPr id="71799" name="Text Box 119">
              <a:extLst>
                <a:ext uri="{FF2B5EF4-FFF2-40B4-BE49-F238E27FC236}">
                  <a16:creationId xmlns:a16="http://schemas.microsoft.com/office/drawing/2014/main" id="{91AD05A6-72D4-4858-B3A4-4B4F78511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533"/>
              <a:ext cx="7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3200">
                  <a:solidFill>
                    <a:srgbClr val="FF0000"/>
                  </a:solidFill>
                </a:rPr>
                <a:t>Tz </a:t>
              </a:r>
              <a:r>
                <a:rPr lang="fr-FR" altLang="fr-FR" sz="1800" b="0">
                  <a:solidFill>
                    <a:srgbClr val="FF0000"/>
                  </a:solidFill>
                </a:rPr>
                <a:t>(N)</a:t>
              </a:r>
            </a:p>
          </p:txBody>
        </p:sp>
        <p:sp>
          <p:nvSpPr>
            <p:cNvPr id="71800" name="Line 120">
              <a:extLst>
                <a:ext uri="{FF2B5EF4-FFF2-40B4-BE49-F238E27FC236}">
                  <a16:creationId xmlns:a16="http://schemas.microsoft.com/office/drawing/2014/main" id="{AED3A184-6DF6-4D0A-8E73-33C65D9C3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2786"/>
              <a:ext cx="188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801" name="Group 121">
            <a:extLst>
              <a:ext uri="{FF2B5EF4-FFF2-40B4-BE49-F238E27FC236}">
                <a16:creationId xmlns:a16="http://schemas.microsoft.com/office/drawing/2014/main" id="{47222EA4-F19B-4B2A-A5FC-B2C95475BE7F}"/>
              </a:ext>
            </a:extLst>
          </p:cNvPr>
          <p:cNvGrpSpPr>
            <a:grpSpLocks/>
          </p:cNvGrpSpPr>
          <p:nvPr/>
        </p:nvGrpSpPr>
        <p:grpSpPr bwMode="auto">
          <a:xfrm>
            <a:off x="2614613" y="2971800"/>
            <a:ext cx="2987675" cy="1989138"/>
            <a:chOff x="2423" y="1533"/>
            <a:chExt cx="1882" cy="1253"/>
          </a:xfrm>
        </p:grpSpPr>
        <p:sp>
          <p:nvSpPr>
            <p:cNvPr id="71802" name="Text Box 122">
              <a:extLst>
                <a:ext uri="{FF2B5EF4-FFF2-40B4-BE49-F238E27FC236}">
                  <a16:creationId xmlns:a16="http://schemas.microsoft.com/office/drawing/2014/main" id="{AB85EDAF-A912-4AEF-B3BA-48CD510C0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533"/>
              <a:ext cx="731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3200">
                  <a:solidFill>
                    <a:srgbClr val="FF0000"/>
                  </a:solidFill>
                </a:rPr>
                <a:t>Mt </a:t>
              </a:r>
              <a:r>
                <a:rPr lang="fr-FR" altLang="fr-FR" sz="1800" b="0">
                  <a:solidFill>
                    <a:srgbClr val="FF0000"/>
                  </a:solidFill>
                </a:rPr>
                <a:t>(Nmm)</a:t>
              </a:r>
            </a:p>
          </p:txBody>
        </p:sp>
        <p:sp>
          <p:nvSpPr>
            <p:cNvPr id="71803" name="Line 123">
              <a:extLst>
                <a:ext uri="{FF2B5EF4-FFF2-40B4-BE49-F238E27FC236}">
                  <a16:creationId xmlns:a16="http://schemas.microsoft.com/office/drawing/2014/main" id="{DD8E6D26-8CF2-43B4-943A-7B774796A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2786"/>
              <a:ext cx="188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804" name="Group 124">
            <a:extLst>
              <a:ext uri="{FF2B5EF4-FFF2-40B4-BE49-F238E27FC236}">
                <a16:creationId xmlns:a16="http://schemas.microsoft.com/office/drawing/2014/main" id="{60EB664B-26B0-482C-A25A-7BD966F2E86E}"/>
              </a:ext>
            </a:extLst>
          </p:cNvPr>
          <p:cNvGrpSpPr>
            <a:grpSpLocks/>
          </p:cNvGrpSpPr>
          <p:nvPr/>
        </p:nvGrpSpPr>
        <p:grpSpPr bwMode="auto">
          <a:xfrm>
            <a:off x="2614613" y="2971800"/>
            <a:ext cx="2987675" cy="1989138"/>
            <a:chOff x="2423" y="1533"/>
            <a:chExt cx="1882" cy="1253"/>
          </a:xfrm>
        </p:grpSpPr>
        <p:sp>
          <p:nvSpPr>
            <p:cNvPr id="71805" name="Text Box 125">
              <a:extLst>
                <a:ext uri="{FF2B5EF4-FFF2-40B4-BE49-F238E27FC236}">
                  <a16:creationId xmlns:a16="http://schemas.microsoft.com/office/drawing/2014/main" id="{81BF7108-F5D7-45A7-AF2B-0BE17559F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533"/>
              <a:ext cx="731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3200">
                  <a:solidFill>
                    <a:srgbClr val="FF0000"/>
                  </a:solidFill>
                </a:rPr>
                <a:t>Mfy </a:t>
              </a:r>
              <a:r>
                <a:rPr lang="fr-FR" altLang="fr-FR" sz="1800" b="0">
                  <a:solidFill>
                    <a:srgbClr val="FF0000"/>
                  </a:solidFill>
                </a:rPr>
                <a:t>(Nmm)</a:t>
              </a:r>
            </a:p>
          </p:txBody>
        </p:sp>
        <p:sp>
          <p:nvSpPr>
            <p:cNvPr id="71806" name="Line 126">
              <a:extLst>
                <a:ext uri="{FF2B5EF4-FFF2-40B4-BE49-F238E27FC236}">
                  <a16:creationId xmlns:a16="http://schemas.microsoft.com/office/drawing/2014/main" id="{A1612DF1-5ABE-48B8-875E-4B70470C7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2786"/>
              <a:ext cx="188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807" name="Group 127">
            <a:extLst>
              <a:ext uri="{FF2B5EF4-FFF2-40B4-BE49-F238E27FC236}">
                <a16:creationId xmlns:a16="http://schemas.microsoft.com/office/drawing/2014/main" id="{0DA7CEF0-F1DB-46BF-B68E-F5E3EA65B610}"/>
              </a:ext>
            </a:extLst>
          </p:cNvPr>
          <p:cNvGrpSpPr>
            <a:grpSpLocks/>
          </p:cNvGrpSpPr>
          <p:nvPr/>
        </p:nvGrpSpPr>
        <p:grpSpPr bwMode="auto">
          <a:xfrm>
            <a:off x="1836738" y="2971800"/>
            <a:ext cx="3779837" cy="1998663"/>
            <a:chOff x="1946" y="1533"/>
            <a:chExt cx="2381" cy="1259"/>
          </a:xfrm>
        </p:grpSpPr>
        <p:sp>
          <p:nvSpPr>
            <p:cNvPr id="71808" name="Text Box 128">
              <a:extLst>
                <a:ext uri="{FF2B5EF4-FFF2-40B4-BE49-F238E27FC236}">
                  <a16:creationId xmlns:a16="http://schemas.microsoft.com/office/drawing/2014/main" id="{C107524D-1C07-4BE9-8756-412DBA56A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533"/>
              <a:ext cx="109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3200">
                  <a:solidFill>
                    <a:srgbClr val="FF0000"/>
                  </a:solidFill>
                </a:rPr>
                <a:t>Mfz </a:t>
              </a:r>
              <a:r>
                <a:rPr lang="fr-FR" altLang="fr-FR" sz="1800" b="0">
                  <a:solidFill>
                    <a:srgbClr val="FF0000"/>
                  </a:solidFill>
                </a:rPr>
                <a:t>(Nmm)</a:t>
              </a:r>
            </a:p>
          </p:txBody>
        </p:sp>
        <p:sp>
          <p:nvSpPr>
            <p:cNvPr id="71809" name="Line 129">
              <a:extLst>
                <a:ext uri="{FF2B5EF4-FFF2-40B4-BE49-F238E27FC236}">
                  <a16:creationId xmlns:a16="http://schemas.microsoft.com/office/drawing/2014/main" id="{525E1292-B89F-427D-B2B0-8E9264605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" y="2077"/>
              <a:ext cx="885" cy="4"/>
            </a:xfrm>
            <a:prstGeom prst="line">
              <a:avLst/>
            </a:prstGeom>
            <a:noFill/>
            <a:ln w="31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0" name="Line 130">
              <a:extLst>
                <a:ext uri="{FF2B5EF4-FFF2-40B4-BE49-F238E27FC236}">
                  <a16:creationId xmlns:a16="http://schemas.microsoft.com/office/drawing/2014/main" id="{3E61946F-CD47-4AF0-98E0-4F8E32D60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7" y="2077"/>
              <a:ext cx="946" cy="71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1" name="Line 131">
              <a:extLst>
                <a:ext uri="{FF2B5EF4-FFF2-40B4-BE49-F238E27FC236}">
                  <a16:creationId xmlns:a16="http://schemas.microsoft.com/office/drawing/2014/main" id="{65DA67BA-5D01-45BE-B25F-A87C7D1FB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" y="2703"/>
              <a:ext cx="0" cy="7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2" name="Line 132">
              <a:extLst>
                <a:ext uri="{FF2B5EF4-FFF2-40B4-BE49-F238E27FC236}">
                  <a16:creationId xmlns:a16="http://schemas.microsoft.com/office/drawing/2014/main" id="{484FCAD7-2389-42A8-8EAA-4CCA348E9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587"/>
              <a:ext cx="0" cy="19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3" name="Line 133">
              <a:extLst>
                <a:ext uri="{FF2B5EF4-FFF2-40B4-BE49-F238E27FC236}">
                  <a16:creationId xmlns:a16="http://schemas.microsoft.com/office/drawing/2014/main" id="{1D4D1295-A8B3-496E-B276-0BBF1A321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2490"/>
              <a:ext cx="0" cy="2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4" name="Line 134">
              <a:extLst>
                <a:ext uri="{FF2B5EF4-FFF2-40B4-BE49-F238E27FC236}">
                  <a16:creationId xmlns:a16="http://schemas.microsoft.com/office/drawing/2014/main" id="{C106D9DF-83E3-433C-99AA-3F6A63662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5" y="2387"/>
              <a:ext cx="0" cy="39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5" name="Line 135">
              <a:extLst>
                <a:ext uri="{FF2B5EF4-FFF2-40B4-BE49-F238E27FC236}">
                  <a16:creationId xmlns:a16="http://schemas.microsoft.com/office/drawing/2014/main" id="{7C64691E-C347-4726-BDD1-4A28AB3E4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" y="2265"/>
              <a:ext cx="0" cy="51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6" name="Line 136">
              <a:extLst>
                <a:ext uri="{FF2B5EF4-FFF2-40B4-BE49-F238E27FC236}">
                  <a16:creationId xmlns:a16="http://schemas.microsoft.com/office/drawing/2014/main" id="{6D69ECBE-1F01-453D-B3F0-645490182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162"/>
              <a:ext cx="0" cy="61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7" name="Line 137">
              <a:extLst>
                <a:ext uri="{FF2B5EF4-FFF2-40B4-BE49-F238E27FC236}">
                  <a16:creationId xmlns:a16="http://schemas.microsoft.com/office/drawing/2014/main" id="{25E2936B-DC45-4136-801D-DB8461686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81" y="2081"/>
              <a:ext cx="946" cy="71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8" name="Line 138">
              <a:extLst>
                <a:ext uri="{FF2B5EF4-FFF2-40B4-BE49-F238E27FC236}">
                  <a16:creationId xmlns:a16="http://schemas.microsoft.com/office/drawing/2014/main" id="{1B706CBF-EFFA-4977-A775-4B67F4744C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0" y="2707"/>
              <a:ext cx="0" cy="74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19" name="Line 139">
              <a:extLst>
                <a:ext uri="{FF2B5EF4-FFF2-40B4-BE49-F238E27FC236}">
                  <a16:creationId xmlns:a16="http://schemas.microsoft.com/office/drawing/2014/main" id="{C1D43125-86F8-4402-A7BA-C0F70A083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3" y="2591"/>
              <a:ext cx="0" cy="19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20" name="Line 140">
              <a:extLst>
                <a:ext uri="{FF2B5EF4-FFF2-40B4-BE49-F238E27FC236}">
                  <a16:creationId xmlns:a16="http://schemas.microsoft.com/office/drawing/2014/main" id="{19751FBF-F7BA-47A0-8179-DE2A40DEC5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6" y="2494"/>
              <a:ext cx="0" cy="287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21" name="Line 141">
              <a:extLst>
                <a:ext uri="{FF2B5EF4-FFF2-40B4-BE49-F238E27FC236}">
                  <a16:creationId xmlns:a16="http://schemas.microsoft.com/office/drawing/2014/main" id="{A3A2E480-C76E-42D8-ADFF-18D0F0843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391"/>
              <a:ext cx="0" cy="39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22" name="Line 142">
              <a:extLst>
                <a:ext uri="{FF2B5EF4-FFF2-40B4-BE49-F238E27FC236}">
                  <a16:creationId xmlns:a16="http://schemas.microsoft.com/office/drawing/2014/main" id="{CA1A3A5C-373F-4AC3-857E-BC0B8D7B0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2" y="2269"/>
              <a:ext cx="0" cy="51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23" name="Line 143">
              <a:extLst>
                <a:ext uri="{FF2B5EF4-FFF2-40B4-BE49-F238E27FC236}">
                  <a16:creationId xmlns:a16="http://schemas.microsoft.com/office/drawing/2014/main" id="{7F5E1248-6EC2-4187-BDD6-94B2955E5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5" y="2166"/>
              <a:ext cx="0" cy="61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24" name="Line 144">
              <a:extLst>
                <a:ext uri="{FF2B5EF4-FFF2-40B4-BE49-F238E27FC236}">
                  <a16:creationId xmlns:a16="http://schemas.microsoft.com/office/drawing/2014/main" id="{85901A44-E465-48F0-ADD1-12C118955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" y="2082"/>
              <a:ext cx="0" cy="71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25" name="Text Box 145">
              <a:extLst>
                <a:ext uri="{FF2B5EF4-FFF2-40B4-BE49-F238E27FC236}">
                  <a16:creationId xmlns:a16="http://schemas.microsoft.com/office/drawing/2014/main" id="{E6655AC0-F503-414B-AC27-9719868D6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6" y="1952"/>
              <a:ext cx="40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 eaLnBrk="0" hangingPunct="0"/>
              <a:r>
                <a:rPr lang="fr-FR" altLang="fr-FR" sz="2000">
                  <a:solidFill>
                    <a:srgbClr val="FF0000"/>
                  </a:solidFill>
                </a:rPr>
                <a:t>300</a:t>
              </a:r>
            </a:p>
          </p:txBody>
        </p:sp>
      </p:grpSp>
      <p:grpSp>
        <p:nvGrpSpPr>
          <p:cNvPr id="71855" name="Group 175">
            <a:extLst>
              <a:ext uri="{FF2B5EF4-FFF2-40B4-BE49-F238E27FC236}">
                <a16:creationId xmlns:a16="http://schemas.microsoft.com/office/drawing/2014/main" id="{707AD3ED-D3D0-4978-849C-91984CBBF0F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219200"/>
            <a:ext cx="7078663" cy="1360488"/>
            <a:chOff x="3801" y="4560"/>
            <a:chExt cx="4459" cy="857"/>
          </a:xfrm>
        </p:grpSpPr>
        <p:grpSp>
          <p:nvGrpSpPr>
            <p:cNvPr id="71852" name="Group 172">
              <a:extLst>
                <a:ext uri="{FF2B5EF4-FFF2-40B4-BE49-F238E27FC236}">
                  <a16:creationId xmlns:a16="http://schemas.microsoft.com/office/drawing/2014/main" id="{11027515-3B2F-41FC-9C01-67E0BB59D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8" y="4800"/>
              <a:ext cx="2212" cy="617"/>
              <a:chOff x="3312" y="1824"/>
              <a:chExt cx="2212" cy="617"/>
            </a:xfrm>
          </p:grpSpPr>
          <p:sp>
            <p:nvSpPr>
              <p:cNvPr id="71828" name="AutoShape 148">
                <a:extLst>
                  <a:ext uri="{FF2B5EF4-FFF2-40B4-BE49-F238E27FC236}">
                    <a16:creationId xmlns:a16="http://schemas.microsoft.com/office/drawing/2014/main" id="{2CBC553C-98D0-49D6-A82D-189E15331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98"/>
                <a:ext cx="74" cy="230"/>
              </a:xfrm>
              <a:prstGeom prst="leftBrace">
                <a:avLst>
                  <a:gd name="adj1" fmla="val 2590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29" name="AutoShape 149">
                <a:extLst>
                  <a:ext uri="{FF2B5EF4-FFF2-40B4-BE49-F238E27FC236}">
                    <a16:creationId xmlns:a16="http://schemas.microsoft.com/office/drawing/2014/main" id="{1FBA752E-227D-493A-9495-AB5A8094A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1998"/>
                <a:ext cx="73" cy="230"/>
              </a:xfrm>
              <a:prstGeom prst="rightBrace">
                <a:avLst>
                  <a:gd name="adj1" fmla="val 262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30" name="Text Box 150">
                <a:extLst>
                  <a:ext uri="{FF2B5EF4-FFF2-40B4-BE49-F238E27FC236}">
                    <a16:creationId xmlns:a16="http://schemas.microsoft.com/office/drawing/2014/main" id="{A463E5F2-4B28-4A9C-90B8-C9CB2CEDE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5" y="2031"/>
                <a:ext cx="123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71831" name="Text Box 151">
                <a:extLst>
                  <a:ext uri="{FF2B5EF4-FFF2-40B4-BE49-F238E27FC236}">
                    <a16:creationId xmlns:a16="http://schemas.microsoft.com/office/drawing/2014/main" id="{FF3E9228-969B-4E15-A130-E496383F3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" y="209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0" hangingPunct="0"/>
                <a:endParaRPr lang="fr-FR" altLang="fr-FR" sz="12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32" name="Text Box 152">
                <a:extLst>
                  <a:ext uri="{FF2B5EF4-FFF2-40B4-BE49-F238E27FC236}">
                    <a16:creationId xmlns:a16="http://schemas.microsoft.com/office/drawing/2014/main" id="{AA4E103B-1B17-466F-B778-9884EBF33B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6" y="1980"/>
                <a:ext cx="70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400" b="0">
                    <a:latin typeface="French Script MT" panose="03020402040607040605" pitchFamily="66" charset="0"/>
                  </a:rPr>
                  <a:t>T </a:t>
                </a:r>
                <a:r>
                  <a:rPr lang="fr-FR" altLang="fr-FR" sz="2400" b="0" baseline="-25000"/>
                  <a:t>cohésion</a:t>
                </a:r>
                <a:endParaRPr lang="fr-FR" altLang="fr-FR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33" name="AutoShape 153">
                <a:extLst>
                  <a:ext uri="{FF2B5EF4-FFF2-40B4-BE49-F238E27FC236}">
                    <a16:creationId xmlns:a16="http://schemas.microsoft.com/office/drawing/2014/main" id="{B904793D-220D-4DC6-9526-CA9C42F90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1849"/>
                <a:ext cx="74" cy="545"/>
              </a:xfrm>
              <a:prstGeom prst="leftBrace">
                <a:avLst>
                  <a:gd name="adj1" fmla="val 6137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34" name="AutoShape 154">
                <a:extLst>
                  <a:ext uri="{FF2B5EF4-FFF2-40B4-BE49-F238E27FC236}">
                    <a16:creationId xmlns:a16="http://schemas.microsoft.com/office/drawing/2014/main" id="{5F58EEFC-AF44-4366-A3C3-F4D4849C4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42"/>
                <a:ext cx="74" cy="552"/>
              </a:xfrm>
              <a:prstGeom prst="rightBrace">
                <a:avLst>
                  <a:gd name="adj1" fmla="val 6216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35" name="Text Box 155">
                <a:extLst>
                  <a:ext uri="{FF2B5EF4-FFF2-40B4-BE49-F238E27FC236}">
                    <a16:creationId xmlns:a16="http://schemas.microsoft.com/office/drawing/2014/main" id="{6387E4ED-B1E4-44B9-9943-80FCC97674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7" y="2325"/>
                <a:ext cx="14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G</a:t>
                </a:r>
              </a:p>
            </p:txBody>
          </p:sp>
          <p:sp>
            <p:nvSpPr>
              <p:cNvPr id="71836" name="Text Box 156">
                <a:extLst>
                  <a:ext uri="{FF2B5EF4-FFF2-40B4-BE49-F238E27FC236}">
                    <a16:creationId xmlns:a16="http://schemas.microsoft.com/office/drawing/2014/main" id="{D06C6EFB-0367-4BE9-885C-9D241AF1A5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9" y="2316"/>
                <a:ext cx="75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  <p:sp>
            <p:nvSpPr>
              <p:cNvPr id="71837" name="Rectangle 157">
                <a:extLst>
                  <a:ext uri="{FF2B5EF4-FFF2-40B4-BE49-F238E27FC236}">
                    <a16:creationId xmlns:a16="http://schemas.microsoft.com/office/drawing/2014/main" id="{C0D3A9C4-C59B-4146-BAD3-A1BA9A98C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" y="1824"/>
                <a:ext cx="110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838" name="Text Box 158">
                <a:extLst>
                  <a:ext uri="{FF2B5EF4-FFF2-40B4-BE49-F238E27FC236}">
                    <a16:creationId xmlns:a16="http://schemas.microsoft.com/office/drawing/2014/main" id="{6C653407-A8E3-447B-ABFC-70684DEBBB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7" y="1849"/>
                <a:ext cx="967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ts val="300"/>
                  </a:spcBef>
                </a:pPr>
                <a:r>
                  <a:rPr lang="fr-FR" altLang="fr-FR" sz="2000">
                    <a:solidFill>
                      <a:srgbClr val="FF0000"/>
                    </a:solidFill>
                  </a:rPr>
                  <a:t>0	0</a:t>
                </a:r>
              </a:p>
              <a:p>
                <a:pPr eaLnBrk="0" hangingPunct="0"/>
                <a:r>
                  <a:rPr lang="fr-FR" altLang="fr-FR" sz="2000">
                    <a:solidFill>
                      <a:srgbClr val="FF0000"/>
                    </a:solidFill>
                  </a:rPr>
                  <a:t>20	0</a:t>
                </a:r>
              </a:p>
              <a:p>
                <a:pPr eaLnBrk="0" hangingPunct="0"/>
                <a:r>
                  <a:rPr lang="fr-FR" altLang="fr-FR" sz="2000">
                    <a:solidFill>
                      <a:srgbClr val="FF0000"/>
                    </a:solidFill>
                  </a:rPr>
                  <a:t>0	600-20x</a:t>
                </a:r>
              </a:p>
            </p:txBody>
          </p:sp>
        </p:grpSp>
        <p:grpSp>
          <p:nvGrpSpPr>
            <p:cNvPr id="71839" name="Group 159">
              <a:extLst>
                <a:ext uri="{FF2B5EF4-FFF2-40B4-BE49-F238E27FC236}">
                  <a16:creationId xmlns:a16="http://schemas.microsoft.com/office/drawing/2014/main" id="{CED5712B-4143-4426-BD4F-6CA8FAC31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1" y="4800"/>
              <a:ext cx="1959" cy="617"/>
              <a:chOff x="96" y="2503"/>
              <a:chExt cx="1959" cy="617"/>
            </a:xfrm>
          </p:grpSpPr>
          <p:grpSp>
            <p:nvGrpSpPr>
              <p:cNvPr id="71840" name="Group 160">
                <a:extLst>
                  <a:ext uri="{FF2B5EF4-FFF2-40B4-BE49-F238E27FC236}">
                    <a16:creationId xmlns:a16="http://schemas.microsoft.com/office/drawing/2014/main" id="{EA6F0D80-E0C5-41DF-AF43-AF4DF6006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2503"/>
                <a:ext cx="1959" cy="617"/>
                <a:chOff x="3532" y="3110"/>
                <a:chExt cx="1959" cy="617"/>
              </a:xfrm>
            </p:grpSpPr>
            <p:sp>
              <p:nvSpPr>
                <p:cNvPr id="71841" name="AutoShape 161">
                  <a:extLst>
                    <a:ext uri="{FF2B5EF4-FFF2-40B4-BE49-F238E27FC236}">
                      <a16:creationId xmlns:a16="http://schemas.microsoft.com/office/drawing/2014/main" id="{671AA29C-74F6-4115-8B08-ACDE33664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2" y="3284"/>
                  <a:ext cx="74" cy="230"/>
                </a:xfrm>
                <a:prstGeom prst="leftBrace">
                  <a:avLst>
                    <a:gd name="adj1" fmla="val 25901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842" name="AutoShape 162">
                  <a:extLst>
                    <a:ext uri="{FF2B5EF4-FFF2-40B4-BE49-F238E27FC236}">
                      <a16:creationId xmlns:a16="http://schemas.microsoft.com/office/drawing/2014/main" id="{B6251102-F111-4444-989C-D97466A18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3284"/>
                  <a:ext cx="73" cy="230"/>
                </a:xfrm>
                <a:prstGeom prst="rightBrace">
                  <a:avLst>
                    <a:gd name="adj1" fmla="val 26256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843" name="Text Box 163">
                  <a:extLst>
                    <a:ext uri="{FF2B5EF4-FFF2-40B4-BE49-F238E27FC236}">
                      <a16:creationId xmlns:a16="http://schemas.microsoft.com/office/drawing/2014/main" id="{271B453E-631C-42BC-B102-994DC47793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5" y="3317"/>
                  <a:ext cx="123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rIns="0" bIns="0"/>
                <a:lstStyle/>
                <a:p>
                  <a:pPr eaLnBrk="0" hangingPunct="0"/>
                  <a:r>
                    <a:rPr lang="fr-FR" altLang="fr-FR" sz="1200" b="0"/>
                    <a:t>=</a:t>
                  </a:r>
                </a:p>
              </p:txBody>
            </p:sp>
            <p:sp>
              <p:nvSpPr>
                <p:cNvPr id="71844" name="Text Box 164">
                  <a:extLst>
                    <a:ext uri="{FF2B5EF4-FFF2-40B4-BE49-F238E27FC236}">
                      <a16:creationId xmlns:a16="http://schemas.microsoft.com/office/drawing/2014/main" id="{C09C50E4-6B4B-461E-880E-E3974EB51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8" y="3381"/>
                  <a:ext cx="22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eaLnBrk="0" hangingPunct="0"/>
                  <a:endParaRPr lang="fr-FR" altLang="fr-FR" sz="12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45" name="Text Box 165">
                  <a:extLst>
                    <a:ext uri="{FF2B5EF4-FFF2-40B4-BE49-F238E27FC236}">
                      <a16:creationId xmlns:a16="http://schemas.microsoft.com/office/drawing/2014/main" id="{D53288F7-9A1E-4947-8480-CC1513A4CF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6" y="3266"/>
                  <a:ext cx="70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fr-FR" altLang="fr-FR" sz="2400" b="0">
                      <a:latin typeface="French Script MT" panose="03020402040607040605" pitchFamily="66" charset="0"/>
                    </a:rPr>
                    <a:t>T </a:t>
                  </a:r>
                  <a:r>
                    <a:rPr lang="fr-FR" altLang="fr-FR" sz="2400" b="0" baseline="-25000"/>
                    <a:t>cohésion</a:t>
                  </a:r>
                  <a:endParaRPr lang="fr-FR" altLang="fr-FR" sz="2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846" name="AutoShape 166">
                  <a:extLst>
                    <a:ext uri="{FF2B5EF4-FFF2-40B4-BE49-F238E27FC236}">
                      <a16:creationId xmlns:a16="http://schemas.microsoft.com/office/drawing/2014/main" id="{73828D9F-72C0-4397-9E6C-3D5FC70D3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5" y="3135"/>
                  <a:ext cx="74" cy="545"/>
                </a:xfrm>
                <a:prstGeom prst="leftBrace">
                  <a:avLst>
                    <a:gd name="adj1" fmla="val 6137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847" name="AutoShape 167">
                  <a:extLst>
                    <a:ext uri="{FF2B5EF4-FFF2-40B4-BE49-F238E27FC236}">
                      <a16:creationId xmlns:a16="http://schemas.microsoft.com/office/drawing/2014/main" id="{8F589AEB-6350-4C40-9CB8-CD780DECA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3128"/>
                  <a:ext cx="74" cy="552"/>
                </a:xfrm>
                <a:prstGeom prst="rightBrace">
                  <a:avLst>
                    <a:gd name="adj1" fmla="val 62162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1848" name="Text Box 168">
                  <a:extLst>
                    <a:ext uri="{FF2B5EF4-FFF2-40B4-BE49-F238E27FC236}">
                      <a16:creationId xmlns:a16="http://schemas.microsoft.com/office/drawing/2014/main" id="{F2402E75-3CFF-41A6-8495-9E5AAFF08A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7" y="3611"/>
                  <a:ext cx="14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fr-FR" altLang="fr-FR" sz="1200"/>
                    <a:t>G</a:t>
                  </a:r>
                </a:p>
              </p:txBody>
            </p:sp>
            <p:sp>
              <p:nvSpPr>
                <p:cNvPr id="71849" name="Text Box 169">
                  <a:extLst>
                    <a:ext uri="{FF2B5EF4-FFF2-40B4-BE49-F238E27FC236}">
                      <a16:creationId xmlns:a16="http://schemas.microsoft.com/office/drawing/2014/main" id="{412BEE91-9E7A-46A9-BD40-7FE90ACADC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03" y="3602"/>
                  <a:ext cx="75" cy="1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l" eaLnBrk="0" hangingPunct="0"/>
                  <a:r>
                    <a:rPr lang="fr-FR" altLang="fr-FR" sz="1200"/>
                    <a:t>R</a:t>
                  </a:r>
                </a:p>
              </p:txBody>
            </p:sp>
            <p:sp>
              <p:nvSpPr>
                <p:cNvPr id="71850" name="Rectangle 170">
                  <a:extLst>
                    <a:ext uri="{FF2B5EF4-FFF2-40B4-BE49-F238E27FC236}">
                      <a16:creationId xmlns:a16="http://schemas.microsoft.com/office/drawing/2014/main" id="{9372A535-D154-46DD-9CC2-209C1E06A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8" y="3110"/>
                  <a:ext cx="1103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1851" name="Text Box 171">
                <a:extLst>
                  <a:ext uri="{FF2B5EF4-FFF2-40B4-BE49-F238E27FC236}">
                    <a16:creationId xmlns:a16="http://schemas.microsoft.com/office/drawing/2014/main" id="{F3FD9279-6753-4FB7-93A6-9768C7F01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" y="2528"/>
                <a:ext cx="66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76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>
                  <a:spcBef>
                    <a:spcPts val="300"/>
                  </a:spcBef>
                </a:pPr>
                <a:r>
                  <a:rPr lang="fr-FR" altLang="fr-FR" sz="2000">
                    <a:solidFill>
                      <a:srgbClr val="FF0000"/>
                    </a:solidFill>
                  </a:rPr>
                  <a:t>0	0</a:t>
                </a:r>
              </a:p>
              <a:p>
                <a:pPr eaLnBrk="0" hangingPunct="0"/>
                <a:r>
                  <a:rPr lang="fr-FR" altLang="fr-FR" sz="2000">
                    <a:solidFill>
                      <a:srgbClr val="FF0000"/>
                    </a:solidFill>
                  </a:rPr>
                  <a:t>-20	0</a:t>
                </a:r>
              </a:p>
              <a:p>
                <a:pPr eaLnBrk="0" hangingPunct="0"/>
                <a:r>
                  <a:rPr lang="fr-FR" altLang="fr-FR" sz="2000">
                    <a:solidFill>
                      <a:srgbClr val="FF0000"/>
                    </a:solidFill>
                  </a:rPr>
                  <a:t>0	20x</a:t>
                </a:r>
              </a:p>
            </p:txBody>
          </p:sp>
        </p:grpSp>
        <p:sp>
          <p:nvSpPr>
            <p:cNvPr id="71853" name="Text Box 173">
              <a:extLst>
                <a:ext uri="{FF2B5EF4-FFF2-40B4-BE49-F238E27FC236}">
                  <a16:creationId xmlns:a16="http://schemas.microsoft.com/office/drawing/2014/main" id="{C73077EF-9BA2-47CE-ABBA-2BC2DD2CE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4560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000" b="0"/>
                <a:t>Tronçon </a:t>
              </a:r>
              <a:r>
                <a:rPr lang="fr-FR" altLang="fr-FR" sz="2000"/>
                <a:t>I</a:t>
              </a:r>
              <a:endParaRPr lang="fr-FR" altLang="fr-FR" sz="2000">
                <a:cs typeface="Times New Roman" panose="02020603050405020304" pitchFamily="18" charset="0"/>
              </a:endParaRPr>
            </a:p>
          </p:txBody>
        </p:sp>
        <p:sp>
          <p:nvSpPr>
            <p:cNvPr id="71854" name="Text Box 174">
              <a:extLst>
                <a:ext uri="{FF2B5EF4-FFF2-40B4-BE49-F238E27FC236}">
                  <a16:creationId xmlns:a16="http://schemas.microsoft.com/office/drawing/2014/main" id="{7C2C7A7A-EA4D-4246-8F05-C275A031C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6" y="4560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746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2000" b="0"/>
                <a:t>Tronçon </a:t>
              </a:r>
              <a:r>
                <a:rPr lang="fr-FR" altLang="fr-FR" sz="2000"/>
                <a:t>II</a:t>
              </a:r>
              <a:endParaRPr lang="fr-FR" altLang="fr-FR" sz="2000"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71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1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1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1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1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  <p:bldP spid="71694" grpId="0" autoUpdateAnimBg="0"/>
      <p:bldP spid="7177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50" name="Group 190">
            <a:extLst>
              <a:ext uri="{FF2B5EF4-FFF2-40B4-BE49-F238E27FC236}">
                <a16:creationId xmlns:a16="http://schemas.microsoft.com/office/drawing/2014/main" id="{04C90362-038A-433B-A0C8-25AC52933D2B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970088"/>
            <a:ext cx="4992687" cy="4076700"/>
            <a:chOff x="2493" y="1431"/>
            <a:chExt cx="3145" cy="2568"/>
          </a:xfrm>
        </p:grpSpPr>
        <p:sp>
          <p:nvSpPr>
            <p:cNvPr id="40963" name="Rectangle 3">
              <a:extLst>
                <a:ext uri="{FF2B5EF4-FFF2-40B4-BE49-F238E27FC236}">
                  <a16:creationId xmlns:a16="http://schemas.microsoft.com/office/drawing/2014/main" id="{748E181B-ABD0-48F6-8E9D-A449CEA26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446"/>
              <a:ext cx="3145" cy="2553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40964" name="Group 4">
              <a:extLst>
                <a:ext uri="{FF2B5EF4-FFF2-40B4-BE49-F238E27FC236}">
                  <a16:creationId xmlns:a16="http://schemas.microsoft.com/office/drawing/2014/main" id="{2AED6194-BEE9-4DA1-A57E-4758CE445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7" y="1448"/>
              <a:ext cx="1193" cy="122"/>
              <a:chOff x="2016" y="1488"/>
              <a:chExt cx="1320" cy="108"/>
            </a:xfrm>
          </p:grpSpPr>
          <p:pic>
            <p:nvPicPr>
              <p:cNvPr id="40965" name="Picture 5">
                <a:extLst>
                  <a:ext uri="{FF2B5EF4-FFF2-40B4-BE49-F238E27FC236}">
                    <a16:creationId xmlns:a16="http://schemas.microsoft.com/office/drawing/2014/main" id="{7FA940EE-D18D-4EA0-815E-42D799931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66" name="Picture 6">
                <a:extLst>
                  <a:ext uri="{FF2B5EF4-FFF2-40B4-BE49-F238E27FC236}">
                    <a16:creationId xmlns:a16="http://schemas.microsoft.com/office/drawing/2014/main" id="{0396B0A4-0D1C-4DC6-B83A-C3EA7D4A0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967" name="Group 7">
              <a:extLst>
                <a:ext uri="{FF2B5EF4-FFF2-40B4-BE49-F238E27FC236}">
                  <a16:creationId xmlns:a16="http://schemas.microsoft.com/office/drawing/2014/main" id="{C00307F0-7E49-44EE-95D8-B950BD3DD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875"/>
              <a:ext cx="1302" cy="122"/>
              <a:chOff x="3312" y="3456"/>
              <a:chExt cx="1440" cy="108"/>
            </a:xfrm>
          </p:grpSpPr>
          <p:pic>
            <p:nvPicPr>
              <p:cNvPr id="40968" name="Picture 8">
                <a:extLst>
                  <a:ext uri="{FF2B5EF4-FFF2-40B4-BE49-F238E27FC236}">
                    <a16:creationId xmlns:a16="http://schemas.microsoft.com/office/drawing/2014/main" id="{FA62232D-29F4-4636-97DD-CC86296BF4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69" name="Picture 9">
                <a:extLst>
                  <a:ext uri="{FF2B5EF4-FFF2-40B4-BE49-F238E27FC236}">
                    <a16:creationId xmlns:a16="http://schemas.microsoft.com/office/drawing/2014/main" id="{BBB76929-81BF-4149-8B47-79E34EFA2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970" name="Text Box 10">
              <a:extLst>
                <a:ext uri="{FF2B5EF4-FFF2-40B4-BE49-F238E27FC236}">
                  <a16:creationId xmlns:a16="http://schemas.microsoft.com/office/drawing/2014/main" id="{21CE7118-B420-4F03-B95D-8EB7367F0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1431"/>
              <a:ext cx="8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Roulette de chaise</a:t>
              </a:r>
            </a:p>
          </p:txBody>
        </p:sp>
        <p:sp>
          <p:nvSpPr>
            <p:cNvPr id="40971" name="Text Box 11">
              <a:extLst>
                <a:ext uri="{FF2B5EF4-FFF2-40B4-BE49-F238E27FC236}">
                  <a16:creationId xmlns:a16="http://schemas.microsoft.com/office/drawing/2014/main" id="{2804B0A6-81F2-4E9C-A093-E34844E76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85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1</a:t>
              </a:r>
            </a:p>
          </p:txBody>
        </p:sp>
      </p:grpSp>
      <p:sp>
        <p:nvSpPr>
          <p:cNvPr id="40973" name="Text Box 13">
            <a:extLst>
              <a:ext uri="{FF2B5EF4-FFF2-40B4-BE49-F238E27FC236}">
                <a16:creationId xmlns:a16="http://schemas.microsoft.com/office/drawing/2014/main" id="{63A23693-936E-49CC-A406-12F5F350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82725"/>
            <a:ext cx="365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Prenons un exemple :</a:t>
            </a:r>
            <a:endParaRPr lang="fr-FR" altLang="fr-FR" sz="2000" b="0"/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780EFC64-576E-451A-B30D-39E50E5E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879600"/>
            <a:ext cx="3687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Isolons </a:t>
            </a:r>
            <a:r>
              <a:rPr lang="fr-FR" altLang="fr-FR" sz="2000">
                <a:solidFill>
                  <a:srgbClr val="0000FF"/>
                </a:solidFill>
                <a:cs typeface="Times New Roman" panose="02020603050405020304" pitchFamily="18" charset="0"/>
              </a:rPr>
              <a:t>3 = axe de roulette</a:t>
            </a:r>
          </a:p>
        </p:txBody>
      </p:sp>
      <p:sp>
        <p:nvSpPr>
          <p:cNvPr id="40975" name="Rectangle 15">
            <a:extLst>
              <a:ext uri="{FF2B5EF4-FFF2-40B4-BE49-F238E27FC236}">
                <a16:creationId xmlns:a16="http://schemas.microsoft.com/office/drawing/2014/main" id="{77D8821B-246E-4EBD-B1E4-2E7CB34D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41149" name="Rectangle 189">
            <a:extLst>
              <a:ext uri="{FF2B5EF4-FFF2-40B4-BE49-F238E27FC236}">
                <a16:creationId xmlns:a16="http://schemas.microsoft.com/office/drawing/2014/main" id="{D55629CC-4493-461F-9429-A9E9F95DA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dirty="0">
                <a:solidFill>
                  <a:srgbClr val="5A6D76"/>
                </a:solidFill>
                <a:cs typeface="Times New Roman" panose="02020603050405020304" pitchFamily="18" charset="0"/>
              </a:rPr>
              <a:t>Mise en évidence du phénomène de cohésion</a:t>
            </a:r>
          </a:p>
        </p:txBody>
      </p:sp>
      <p:pic>
        <p:nvPicPr>
          <p:cNvPr id="41177" name="Picture 217">
            <a:extLst>
              <a:ext uri="{FF2B5EF4-FFF2-40B4-BE49-F238E27FC236}">
                <a16:creationId xmlns:a16="http://schemas.microsoft.com/office/drawing/2014/main" id="{5CC74624-A887-4FEC-B987-1B95CD29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370138"/>
            <a:ext cx="2687638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51" name="Group 191">
            <a:extLst>
              <a:ext uri="{FF2B5EF4-FFF2-40B4-BE49-F238E27FC236}">
                <a16:creationId xmlns:a16="http://schemas.microsoft.com/office/drawing/2014/main" id="{65B2A6B4-D524-4A43-8516-F54402544524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2381250"/>
            <a:ext cx="2681288" cy="3357563"/>
            <a:chOff x="1387" y="1357"/>
            <a:chExt cx="1689" cy="2115"/>
          </a:xfrm>
        </p:grpSpPr>
        <p:pic>
          <p:nvPicPr>
            <p:cNvPr id="41152" name="Picture 192">
              <a:extLst>
                <a:ext uri="{FF2B5EF4-FFF2-40B4-BE49-F238E27FC236}">
                  <a16:creationId xmlns:a16="http://schemas.microsoft.com/office/drawing/2014/main" id="{3BC46694-A01D-48E9-9AE7-83E76FD76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" y="1357"/>
              <a:ext cx="1689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3" name="Line 193">
              <a:extLst>
                <a:ext uri="{FF2B5EF4-FFF2-40B4-BE49-F238E27FC236}">
                  <a16:creationId xmlns:a16="http://schemas.microsoft.com/office/drawing/2014/main" id="{FB50CAE4-F877-47A5-83B7-5A66B7842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" y="2654"/>
              <a:ext cx="1250" cy="1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154" name="AutoShape 194">
            <a:extLst>
              <a:ext uri="{FF2B5EF4-FFF2-40B4-BE49-F238E27FC236}">
                <a16:creationId xmlns:a16="http://schemas.microsoft.com/office/drawing/2014/main" id="{9A6355BB-5ED9-4DA1-A283-95A771F9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743200"/>
            <a:ext cx="1052513" cy="258763"/>
          </a:xfrm>
          <a:prstGeom prst="wedgeRectCallout">
            <a:avLst>
              <a:gd name="adj1" fmla="val -157241"/>
              <a:gd name="adj2" fmla="val 106282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fr-FR" altLang="fr-FR" sz="1400" b="0"/>
              <a:t>Corps</a:t>
            </a:r>
            <a:r>
              <a:rPr lang="fr-FR" altLang="fr-FR" sz="1400"/>
              <a:t> 1</a:t>
            </a:r>
          </a:p>
        </p:txBody>
      </p:sp>
      <p:sp>
        <p:nvSpPr>
          <p:cNvPr id="41155" name="AutoShape 195">
            <a:extLst>
              <a:ext uri="{FF2B5EF4-FFF2-40B4-BE49-F238E27FC236}">
                <a16:creationId xmlns:a16="http://schemas.microsoft.com/office/drawing/2014/main" id="{1E08A1D9-CC4C-47F2-A5B5-5BFA62B4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155950"/>
            <a:ext cx="1052513" cy="473075"/>
          </a:xfrm>
          <a:prstGeom prst="wedgeRectCallout">
            <a:avLst>
              <a:gd name="adj1" fmla="val -138537"/>
              <a:gd name="adj2" fmla="val 81699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fr-FR" altLang="fr-FR" sz="1400" b="0"/>
              <a:t>Élément roulant </a:t>
            </a:r>
            <a:r>
              <a:rPr lang="fr-FR" altLang="fr-FR" sz="1400"/>
              <a:t>5</a:t>
            </a:r>
          </a:p>
        </p:txBody>
      </p:sp>
      <p:sp>
        <p:nvSpPr>
          <p:cNvPr id="41156" name="AutoShape 196">
            <a:extLst>
              <a:ext uri="{FF2B5EF4-FFF2-40B4-BE49-F238E27FC236}">
                <a16:creationId xmlns:a16="http://schemas.microsoft.com/office/drawing/2014/main" id="{E66775F0-989A-4C49-AE2F-7A34EC86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4537075"/>
            <a:ext cx="1052513" cy="327025"/>
          </a:xfrm>
          <a:prstGeom prst="wedgeRectCallout">
            <a:avLst>
              <a:gd name="adj1" fmla="val -137935"/>
              <a:gd name="adj2" fmla="val -7375"/>
            </a:avLst>
          </a:prstGeom>
          <a:solidFill>
            <a:srgbClr val="FFFFFF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fr-FR" altLang="fr-FR" sz="1800" b="0">
                <a:solidFill>
                  <a:srgbClr val="0000FF"/>
                </a:solidFill>
              </a:rPr>
              <a:t>Axe </a:t>
            </a:r>
            <a:r>
              <a:rPr lang="fr-FR" altLang="fr-FR" sz="18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1159" name="Line 199">
            <a:extLst>
              <a:ext uri="{FF2B5EF4-FFF2-40B4-BE49-F238E27FC236}">
                <a16:creationId xmlns:a16="http://schemas.microsoft.com/office/drawing/2014/main" id="{0E006327-271E-4CAA-A760-439098131A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1750" y="3729038"/>
            <a:ext cx="0" cy="7270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60" name="Oval 200">
            <a:extLst>
              <a:ext uri="{FF2B5EF4-FFF2-40B4-BE49-F238E27FC236}">
                <a16:creationId xmlns:a16="http://schemas.microsoft.com/office/drawing/2014/main" id="{DD16D733-47E0-43A8-8E22-494F9EB0D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4695825"/>
            <a:ext cx="358775" cy="504825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fr-FR" altLang="fr-FR" sz="2000"/>
              <a:t>A</a:t>
            </a:r>
          </a:p>
        </p:txBody>
      </p:sp>
      <p:sp>
        <p:nvSpPr>
          <p:cNvPr id="41161" name="Text Box 201">
            <a:extLst>
              <a:ext uri="{FF2B5EF4-FFF2-40B4-BE49-F238E27FC236}">
                <a16:creationId xmlns:a16="http://schemas.microsoft.com/office/drawing/2014/main" id="{67F96364-799D-4422-BA57-CF25A61C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3446463"/>
            <a:ext cx="3609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L’action en A de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/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64" name="Line 204">
            <a:extLst>
              <a:ext uri="{FF2B5EF4-FFF2-40B4-BE49-F238E27FC236}">
                <a16:creationId xmlns:a16="http://schemas.microsoft.com/office/drawing/2014/main" id="{673BEF26-F5E4-4226-8858-1D83837C3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5" y="4503738"/>
            <a:ext cx="0" cy="1416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66" name="Text Box 206">
            <a:extLst>
              <a:ext uri="{FF2B5EF4-FFF2-40B4-BE49-F238E27FC236}">
                <a16:creationId xmlns:a16="http://schemas.microsoft.com/office/drawing/2014/main" id="{4C187E98-39DD-47AE-BF52-3AF2C2F07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3908425"/>
            <a:ext cx="360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L’action en B de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/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169" name="Line 209">
            <a:extLst>
              <a:ext uri="{FF2B5EF4-FFF2-40B4-BE49-F238E27FC236}">
                <a16:creationId xmlns:a16="http://schemas.microsoft.com/office/drawing/2014/main" id="{5B62BBED-AD27-4620-A06E-9C76D204A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6675" y="3843338"/>
            <a:ext cx="0" cy="7270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71" name="Text Box 211">
            <a:extLst>
              <a:ext uri="{FF2B5EF4-FFF2-40B4-BE49-F238E27FC236}">
                <a16:creationId xmlns:a16="http://schemas.microsoft.com/office/drawing/2014/main" id="{183A28CE-1235-4695-9DC5-2EF418D99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4368800"/>
            <a:ext cx="360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L’action en C de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/ </a:t>
            </a: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fr-FR" altLang="fr-FR" sz="2800" b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72" name="Text Box 212">
            <a:extLst>
              <a:ext uri="{FF2B5EF4-FFF2-40B4-BE49-F238E27FC236}">
                <a16:creationId xmlns:a16="http://schemas.microsoft.com/office/drawing/2014/main" id="{EE5C85BD-9AB4-4EE7-9486-2E34F4F5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2582863"/>
            <a:ext cx="3649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fr-FR" altLang="fr-FR" sz="2000" b="0">
                <a:cs typeface="Times New Roman" panose="02020603050405020304" pitchFamily="18" charset="0"/>
              </a:rPr>
              <a:t> est soumis à 3 actions :</a:t>
            </a:r>
            <a:endParaRPr lang="fr-FR" altLang="fr-FR" sz="2000" b="0"/>
          </a:p>
        </p:txBody>
      </p:sp>
      <p:sp>
        <p:nvSpPr>
          <p:cNvPr id="41173" name="Oval 213">
            <a:extLst>
              <a:ext uri="{FF2B5EF4-FFF2-40B4-BE49-F238E27FC236}">
                <a16:creationId xmlns:a16="http://schemas.microsoft.com/office/drawing/2014/main" id="{4DC6548E-2282-4D00-B2A7-88665811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3929063"/>
            <a:ext cx="358775" cy="504825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fr-FR" altLang="fr-FR" sz="2000"/>
              <a:t>B</a:t>
            </a:r>
          </a:p>
        </p:txBody>
      </p:sp>
      <p:sp>
        <p:nvSpPr>
          <p:cNvPr id="41174" name="Oval 214">
            <a:extLst>
              <a:ext uri="{FF2B5EF4-FFF2-40B4-BE49-F238E27FC236}">
                <a16:creationId xmlns:a16="http://schemas.microsoft.com/office/drawing/2014/main" id="{14A5E06F-3852-4E39-A139-90B87A858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4849813"/>
            <a:ext cx="358775" cy="504825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fr-FR" altLang="fr-FR" sz="2000"/>
              <a:t>C</a:t>
            </a:r>
          </a:p>
        </p:txBody>
      </p:sp>
      <p:sp>
        <p:nvSpPr>
          <p:cNvPr id="41178" name="Text Box 218">
            <a:extLst>
              <a:ext uri="{FF2B5EF4-FFF2-40B4-BE49-F238E27FC236}">
                <a16:creationId xmlns:a16="http://schemas.microsoft.com/office/drawing/2014/main" id="{A85699A5-31A5-4B32-B500-E0C04BB2F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5195888"/>
            <a:ext cx="3649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Coupons l’axe</a:t>
            </a:r>
            <a:r>
              <a:rPr lang="fr-FR" altLang="fr-FR" sz="2000">
                <a:solidFill>
                  <a:srgbClr val="0000FF"/>
                </a:solidFill>
                <a:cs typeface="Times New Roman" panose="02020603050405020304" pitchFamily="18" charset="0"/>
              </a:rPr>
              <a:t> 3</a:t>
            </a:r>
            <a:endParaRPr lang="fr-FR" altLang="fr-FR" sz="2000" b="0"/>
          </a:p>
        </p:txBody>
      </p:sp>
      <p:grpSp>
        <p:nvGrpSpPr>
          <p:cNvPr id="41187" name="Group 227">
            <a:extLst>
              <a:ext uri="{FF2B5EF4-FFF2-40B4-BE49-F238E27FC236}">
                <a16:creationId xmlns:a16="http://schemas.microsoft.com/office/drawing/2014/main" id="{E4698B0B-8FC4-4394-A133-F4AD590F36A4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970088"/>
            <a:ext cx="4992687" cy="4076700"/>
            <a:chOff x="2493" y="1431"/>
            <a:chExt cx="3145" cy="2568"/>
          </a:xfrm>
        </p:grpSpPr>
        <p:sp>
          <p:nvSpPr>
            <p:cNvPr id="41188" name="Rectangle 228">
              <a:extLst>
                <a:ext uri="{FF2B5EF4-FFF2-40B4-BE49-F238E27FC236}">
                  <a16:creationId xmlns:a16="http://schemas.microsoft.com/office/drawing/2014/main" id="{3D623ADA-F9D5-447B-BFA5-1DC18F73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446"/>
              <a:ext cx="3145" cy="2553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41189" name="Group 229">
              <a:extLst>
                <a:ext uri="{FF2B5EF4-FFF2-40B4-BE49-F238E27FC236}">
                  <a16:creationId xmlns:a16="http://schemas.microsoft.com/office/drawing/2014/main" id="{C330CA78-35D0-469F-8C01-64866BF6C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7" y="1448"/>
              <a:ext cx="1193" cy="122"/>
              <a:chOff x="2016" y="1488"/>
              <a:chExt cx="1320" cy="108"/>
            </a:xfrm>
          </p:grpSpPr>
          <p:pic>
            <p:nvPicPr>
              <p:cNvPr id="41190" name="Picture 230">
                <a:extLst>
                  <a:ext uri="{FF2B5EF4-FFF2-40B4-BE49-F238E27FC236}">
                    <a16:creationId xmlns:a16="http://schemas.microsoft.com/office/drawing/2014/main" id="{EEE45913-C9E8-4393-96FE-DB541FB468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91" name="Picture 231">
                <a:extLst>
                  <a:ext uri="{FF2B5EF4-FFF2-40B4-BE49-F238E27FC236}">
                    <a16:creationId xmlns:a16="http://schemas.microsoft.com/office/drawing/2014/main" id="{51B6F020-D0EC-42F0-A67F-036DB6EE4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192" name="Group 232">
              <a:extLst>
                <a:ext uri="{FF2B5EF4-FFF2-40B4-BE49-F238E27FC236}">
                  <a16:creationId xmlns:a16="http://schemas.microsoft.com/office/drawing/2014/main" id="{A7F4EE61-A69A-452C-BFF1-65FD45DE0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875"/>
              <a:ext cx="1302" cy="122"/>
              <a:chOff x="3312" y="3456"/>
              <a:chExt cx="1440" cy="108"/>
            </a:xfrm>
          </p:grpSpPr>
          <p:pic>
            <p:nvPicPr>
              <p:cNvPr id="41193" name="Picture 233">
                <a:extLst>
                  <a:ext uri="{FF2B5EF4-FFF2-40B4-BE49-F238E27FC236}">
                    <a16:creationId xmlns:a16="http://schemas.microsoft.com/office/drawing/2014/main" id="{FD9AA9E3-8DB0-4A52-B990-CAA3CB514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94" name="Picture 234">
                <a:extLst>
                  <a:ext uri="{FF2B5EF4-FFF2-40B4-BE49-F238E27FC236}">
                    <a16:creationId xmlns:a16="http://schemas.microsoft.com/office/drawing/2014/main" id="{5E4E1595-19B3-4E5E-8121-BF30574C78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195" name="Text Box 235">
              <a:extLst>
                <a:ext uri="{FF2B5EF4-FFF2-40B4-BE49-F238E27FC236}">
                  <a16:creationId xmlns:a16="http://schemas.microsoft.com/office/drawing/2014/main" id="{27EE1D94-0F05-408F-9E48-E9C928399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1431"/>
              <a:ext cx="8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Roulette de chaise</a:t>
              </a:r>
            </a:p>
          </p:txBody>
        </p:sp>
        <p:sp>
          <p:nvSpPr>
            <p:cNvPr id="41196" name="Text Box 236">
              <a:extLst>
                <a:ext uri="{FF2B5EF4-FFF2-40B4-BE49-F238E27FC236}">
                  <a16:creationId xmlns:a16="http://schemas.microsoft.com/office/drawing/2014/main" id="{BFD7002F-222F-4C83-A630-3EC93E64E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85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2</a:t>
              </a:r>
            </a:p>
          </p:txBody>
        </p:sp>
      </p:grpSp>
      <p:pic>
        <p:nvPicPr>
          <p:cNvPr id="41185" name="Picture 225">
            <a:extLst>
              <a:ext uri="{FF2B5EF4-FFF2-40B4-BE49-F238E27FC236}">
                <a16:creationId xmlns:a16="http://schemas.microsoft.com/office/drawing/2014/main" id="{9CB9CFEA-F1D2-4849-AEA1-31EAB82E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582988"/>
            <a:ext cx="3309937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6" name="Oval 226">
            <a:extLst>
              <a:ext uri="{FF2B5EF4-FFF2-40B4-BE49-F238E27FC236}">
                <a16:creationId xmlns:a16="http://schemas.microsoft.com/office/drawing/2014/main" id="{E12CBF22-5A9F-496E-9341-3FD01F10498D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6569075" y="3746500"/>
            <a:ext cx="176213" cy="752475"/>
          </a:xfrm>
          <a:prstGeom prst="ellipse">
            <a:avLst/>
          </a:prstGeom>
          <a:solidFill>
            <a:srgbClr val="FF0000">
              <a:alpha val="50000"/>
            </a:srgbClr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41180" name="Rectangle 220">
            <a:extLst>
              <a:ext uri="{FF2B5EF4-FFF2-40B4-BE49-F238E27FC236}">
                <a16:creationId xmlns:a16="http://schemas.microsoft.com/office/drawing/2014/main" id="{0001F4DC-3F10-4D8E-9095-B2DDF964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2668588"/>
            <a:ext cx="3681413" cy="261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pic>
        <p:nvPicPr>
          <p:cNvPr id="41181" name="Picture 221">
            <a:extLst>
              <a:ext uri="{FF2B5EF4-FFF2-40B4-BE49-F238E27FC236}">
                <a16:creationId xmlns:a16="http://schemas.microsoft.com/office/drawing/2014/main" id="{266C8D28-552C-4E5F-9F6C-49F97DD4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840038"/>
            <a:ext cx="3309938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2" name="Picture 222">
            <a:extLst>
              <a:ext uri="{FF2B5EF4-FFF2-40B4-BE49-F238E27FC236}">
                <a16:creationId xmlns:a16="http://schemas.microsoft.com/office/drawing/2014/main" id="{6688F1C5-DB31-43F6-AC67-4F1C5947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4121150"/>
            <a:ext cx="3309937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7" name="Oval 237">
            <a:extLst>
              <a:ext uri="{FF2B5EF4-FFF2-40B4-BE49-F238E27FC236}">
                <a16:creationId xmlns:a16="http://schemas.microsoft.com/office/drawing/2014/main" id="{CEAF6E6F-4019-4050-9E38-74F6D6E9FFE0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6510338" y="2995613"/>
            <a:ext cx="177800" cy="7620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0000"/>
              </a:gs>
            </a:gsLst>
            <a:lin ang="5400000" scaled="1"/>
          </a:gra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41198" name="AutoShape 238">
            <a:extLst>
              <a:ext uri="{FF2B5EF4-FFF2-40B4-BE49-F238E27FC236}">
                <a16:creationId xmlns:a16="http://schemas.microsoft.com/office/drawing/2014/main" id="{B57A1891-EEF8-4D75-A4DC-6F1C85051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3897313"/>
            <a:ext cx="1076325" cy="414337"/>
          </a:xfrm>
          <a:prstGeom prst="wedgeRectCallout">
            <a:avLst>
              <a:gd name="adj1" fmla="val 35912"/>
              <a:gd name="adj2" fmla="val -190278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 b="0"/>
              <a:t>Morceau</a:t>
            </a:r>
            <a:r>
              <a:rPr lang="fr-FR" altLang="fr-FR" sz="1400"/>
              <a:t> </a:t>
            </a:r>
            <a:r>
              <a:rPr lang="fr-FR" altLang="fr-FR" sz="2000"/>
              <a:t>I</a:t>
            </a:r>
          </a:p>
        </p:txBody>
      </p:sp>
      <p:sp>
        <p:nvSpPr>
          <p:cNvPr id="41199" name="AutoShape 239">
            <a:extLst>
              <a:ext uri="{FF2B5EF4-FFF2-40B4-BE49-F238E27FC236}">
                <a16:creationId xmlns:a16="http://schemas.microsoft.com/office/drawing/2014/main" id="{F5C4AC7F-2470-468D-83E3-084A2588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3582988"/>
            <a:ext cx="1231900" cy="430212"/>
          </a:xfrm>
          <a:prstGeom prst="wedgeRectCallout">
            <a:avLst>
              <a:gd name="adj1" fmla="val -32440"/>
              <a:gd name="adj2" fmla="val 179514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1400" b="0"/>
              <a:t>Morceau</a:t>
            </a:r>
            <a:r>
              <a:rPr lang="fr-FR" altLang="fr-FR" sz="1400"/>
              <a:t> </a:t>
            </a:r>
            <a:r>
              <a:rPr lang="fr-FR" altLang="fr-FR" sz="2000"/>
              <a:t>II</a:t>
            </a:r>
          </a:p>
        </p:txBody>
      </p:sp>
      <p:sp>
        <p:nvSpPr>
          <p:cNvPr id="41200" name="Text Box 240">
            <a:extLst>
              <a:ext uri="{FF2B5EF4-FFF2-40B4-BE49-F238E27FC236}">
                <a16:creationId xmlns:a16="http://schemas.microsoft.com/office/drawing/2014/main" id="{32A281F5-4254-40D4-89A4-6C30CBEA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5656263"/>
            <a:ext cx="3649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Recollons le et</a:t>
            </a:r>
          </a:p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replaçons le dans le système</a:t>
            </a:r>
            <a:endParaRPr lang="fr-FR" altLang="fr-FR" sz="2000" b="0"/>
          </a:p>
        </p:txBody>
      </p:sp>
      <p:sp>
        <p:nvSpPr>
          <p:cNvPr id="41201" name="Text Box 241">
            <a:extLst>
              <a:ext uri="{FF2B5EF4-FFF2-40B4-BE49-F238E27FC236}">
                <a16:creationId xmlns:a16="http://schemas.microsoft.com/office/drawing/2014/main" id="{CF9BF003-E7B5-4C5C-AE43-955A1191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005138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41202" name="Text Box 242">
            <a:extLst>
              <a:ext uri="{FF2B5EF4-FFF2-40B4-BE49-F238E27FC236}">
                <a16:creationId xmlns:a16="http://schemas.microsoft.com/office/drawing/2014/main" id="{9312F901-3F19-45E0-98B8-34061D4D9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5" y="2162175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4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"/>
                                        <p:tgtEl>
                                          <p:spTgt spid="4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"/>
                                        <p:tgtEl>
                                          <p:spTgt spid="4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475"/>
                            </p:stCondLst>
                            <p:childTnLst>
                              <p:par>
                                <p:cTn id="10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5"/>
                                        <p:tgtEl>
                                          <p:spTgt spid="4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utoUpdateAnimBg="0"/>
      <p:bldP spid="40974" grpId="0" autoUpdateAnimBg="0"/>
      <p:bldP spid="41149" grpId="0" autoUpdateAnimBg="0"/>
      <p:bldP spid="41154" grpId="0" animBg="1" autoUpdateAnimBg="0"/>
      <p:bldP spid="41155" grpId="0" animBg="1" autoUpdateAnimBg="0"/>
      <p:bldP spid="41156" grpId="0" animBg="1" autoUpdateAnimBg="0"/>
      <p:bldP spid="41160" grpId="0" animBg="1"/>
      <p:bldP spid="41161" grpId="0"/>
      <p:bldP spid="41166" grpId="0"/>
      <p:bldP spid="41171" grpId="0"/>
      <p:bldP spid="41172" grpId="0" autoUpdateAnimBg="0"/>
      <p:bldP spid="41173" grpId="0" animBg="1"/>
      <p:bldP spid="41174" grpId="0" animBg="1"/>
      <p:bldP spid="41178" grpId="0" autoUpdateAnimBg="0"/>
      <p:bldP spid="41198" grpId="0" animBg="1" autoUpdateAnimBg="0"/>
      <p:bldP spid="41199" grpId="0" animBg="1" autoUpdateAnimBg="0"/>
      <p:bldP spid="41200" grpId="0" autoUpdateAnimBg="0"/>
      <p:bldP spid="41201" grpId="0" animBg="1" autoUpdateAnimBg="0"/>
      <p:bldP spid="4120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B26DFBA-A3BE-40B9-8BDE-89864C0CA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90490B31-95CB-44CA-BDE1-8EA52B219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19200"/>
            <a:ext cx="879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/>
              <a:t>Un rapide examen de ces graphes permet de savoir avec certitude quelles sont les sollicitations et quelles sont les sections qui seront critiques :</a:t>
            </a:r>
            <a:endParaRPr lang="fr-FR" altLang="fr-FR" sz="2000" b="0">
              <a:cs typeface="Times New Roman" panose="02020603050405020304" pitchFamily="18" charset="0"/>
            </a:endParaRPr>
          </a:p>
        </p:txBody>
      </p:sp>
      <p:grpSp>
        <p:nvGrpSpPr>
          <p:cNvPr id="72952" name="Group 248">
            <a:extLst>
              <a:ext uri="{FF2B5EF4-FFF2-40B4-BE49-F238E27FC236}">
                <a16:creationId xmlns:a16="http://schemas.microsoft.com/office/drawing/2014/main" id="{E0E0145D-E71B-4BE0-883D-39A3F7735B2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036763"/>
            <a:ext cx="7553325" cy="4668837"/>
            <a:chOff x="480" y="1283"/>
            <a:chExt cx="4758" cy="2941"/>
          </a:xfrm>
        </p:grpSpPr>
        <p:sp>
          <p:nvSpPr>
            <p:cNvPr id="72709" name="Rectangle 5">
              <a:extLst>
                <a:ext uri="{FF2B5EF4-FFF2-40B4-BE49-F238E27FC236}">
                  <a16:creationId xmlns:a16="http://schemas.microsoft.com/office/drawing/2014/main" id="{5B45781C-1402-4C84-B398-38A94F79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296"/>
              <a:ext cx="4752" cy="2928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72710" name="Group 6">
              <a:extLst>
                <a:ext uri="{FF2B5EF4-FFF2-40B4-BE49-F238E27FC236}">
                  <a16:creationId xmlns:a16="http://schemas.microsoft.com/office/drawing/2014/main" id="{ADC3CB16-B5C6-4299-8866-0B633827F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" y="1300"/>
              <a:ext cx="2252" cy="122"/>
              <a:chOff x="2016" y="1488"/>
              <a:chExt cx="1320" cy="108"/>
            </a:xfrm>
          </p:grpSpPr>
          <p:pic>
            <p:nvPicPr>
              <p:cNvPr id="72711" name="Picture 7">
                <a:extLst>
                  <a:ext uri="{FF2B5EF4-FFF2-40B4-BE49-F238E27FC236}">
                    <a16:creationId xmlns:a16="http://schemas.microsoft.com/office/drawing/2014/main" id="{B21A1EFF-573F-427B-A68A-8078F9CE8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12" name="Picture 8">
                <a:extLst>
                  <a:ext uri="{FF2B5EF4-FFF2-40B4-BE49-F238E27FC236}">
                    <a16:creationId xmlns:a16="http://schemas.microsoft.com/office/drawing/2014/main" id="{EC1A3EEF-EFFF-4D1C-8922-6ECEA6278F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713" name="Group 9">
              <a:extLst>
                <a:ext uri="{FF2B5EF4-FFF2-40B4-BE49-F238E27FC236}">
                  <a16:creationId xmlns:a16="http://schemas.microsoft.com/office/drawing/2014/main" id="{68F019CA-592F-4A3E-8682-69B1CED46F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4102"/>
              <a:ext cx="1302" cy="122"/>
              <a:chOff x="3312" y="3456"/>
              <a:chExt cx="1440" cy="108"/>
            </a:xfrm>
          </p:grpSpPr>
          <p:pic>
            <p:nvPicPr>
              <p:cNvPr id="72714" name="Picture 10">
                <a:extLst>
                  <a:ext uri="{FF2B5EF4-FFF2-40B4-BE49-F238E27FC236}">
                    <a16:creationId xmlns:a16="http://schemas.microsoft.com/office/drawing/2014/main" id="{765CBCEC-4F87-4658-B90E-9FC2BE968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15" name="Picture 11">
                <a:extLst>
                  <a:ext uri="{FF2B5EF4-FFF2-40B4-BE49-F238E27FC236}">
                    <a16:creationId xmlns:a16="http://schemas.microsoft.com/office/drawing/2014/main" id="{82A76FB0-A379-4970-AA45-310B9DAECF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716" name="Text Box 12">
              <a:extLst>
                <a:ext uri="{FF2B5EF4-FFF2-40B4-BE49-F238E27FC236}">
                  <a16:creationId xmlns:a16="http://schemas.microsoft.com/office/drawing/2014/main" id="{F00BD25F-4F9F-4706-BB90-5B58CB5A8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" y="1283"/>
              <a:ext cx="191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Analyse des graphes des actions de cohésion</a:t>
              </a:r>
            </a:p>
          </p:txBody>
        </p:sp>
        <p:sp>
          <p:nvSpPr>
            <p:cNvPr id="72717" name="Text Box 13">
              <a:extLst>
                <a:ext uri="{FF2B5EF4-FFF2-40B4-BE49-F238E27FC236}">
                  <a16:creationId xmlns:a16="http://schemas.microsoft.com/office/drawing/2014/main" id="{7F98D466-4E71-4BEA-AE65-63B61F58F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" y="377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endParaRPr lang="fr-FR" altLang="fr-FR" sz="800">
                <a:latin typeface="Verdana" panose="020B0604030504040204" pitchFamily="34" charset="0"/>
              </a:endParaRPr>
            </a:p>
          </p:txBody>
        </p:sp>
      </p:grpSp>
      <p:sp>
        <p:nvSpPr>
          <p:cNvPr id="72718" name="Rectangle 14">
            <a:extLst>
              <a:ext uri="{FF2B5EF4-FFF2-40B4-BE49-F238E27FC236}">
                <a16:creationId xmlns:a16="http://schemas.microsoft.com/office/drawing/2014/main" id="{7D679150-ED43-409B-A77C-8308B78D5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Graphes des actions de cohésion</a:t>
            </a:r>
          </a:p>
        </p:txBody>
      </p:sp>
      <p:grpSp>
        <p:nvGrpSpPr>
          <p:cNvPr id="72954" name="Group 250">
            <a:extLst>
              <a:ext uri="{FF2B5EF4-FFF2-40B4-BE49-F238E27FC236}">
                <a16:creationId xmlns:a16="http://schemas.microsoft.com/office/drawing/2014/main" id="{2A6E13E1-6505-4AFB-94B5-513703DBCCDE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2514600"/>
            <a:ext cx="6256337" cy="3808413"/>
            <a:chOff x="763" y="1584"/>
            <a:chExt cx="3941" cy="2399"/>
          </a:xfrm>
        </p:grpSpPr>
        <p:sp>
          <p:nvSpPr>
            <p:cNvPr id="72720" name="Text Box 16">
              <a:extLst>
                <a:ext uri="{FF2B5EF4-FFF2-40B4-BE49-F238E27FC236}">
                  <a16:creationId xmlns:a16="http://schemas.microsoft.com/office/drawing/2014/main" id="{9BCDF10A-1F10-4C83-A25E-3F66B4267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1882"/>
              <a:ext cx="3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b="0"/>
                <a:t>X </a:t>
              </a:r>
              <a:r>
                <a:rPr lang="fr-FR" altLang="fr-FR" sz="1000" b="0"/>
                <a:t>(mm)</a:t>
              </a:r>
            </a:p>
          </p:txBody>
        </p:sp>
        <p:sp>
          <p:nvSpPr>
            <p:cNvPr id="72734" name="Oval 30">
              <a:extLst>
                <a:ext uri="{FF2B5EF4-FFF2-40B4-BE49-F238E27FC236}">
                  <a16:creationId xmlns:a16="http://schemas.microsoft.com/office/drawing/2014/main" id="{FE931BA6-8A6E-4160-B855-D8B77BE57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119" cy="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000"/>
                <a:t>A</a:t>
              </a:r>
            </a:p>
          </p:txBody>
        </p:sp>
        <p:sp>
          <p:nvSpPr>
            <p:cNvPr id="72735" name="Line 31">
              <a:extLst>
                <a:ext uri="{FF2B5EF4-FFF2-40B4-BE49-F238E27FC236}">
                  <a16:creationId xmlns:a16="http://schemas.microsoft.com/office/drawing/2014/main" id="{89518D9A-DEC1-4BD3-A86C-67530DE46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1" y="1627"/>
              <a:ext cx="0" cy="5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736" name="Line 32">
              <a:extLst>
                <a:ext uri="{FF2B5EF4-FFF2-40B4-BE49-F238E27FC236}">
                  <a16:creationId xmlns:a16="http://schemas.microsoft.com/office/drawing/2014/main" id="{291673D9-EDDB-4F71-9527-176D4AC86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" y="2155"/>
              <a:ext cx="146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737" name="Oval 33">
              <a:extLst>
                <a:ext uri="{FF2B5EF4-FFF2-40B4-BE49-F238E27FC236}">
                  <a16:creationId xmlns:a16="http://schemas.microsoft.com/office/drawing/2014/main" id="{6C0ED16F-5A6F-40F0-8D07-09260EADF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968"/>
              <a:ext cx="120" cy="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000"/>
                <a:t>B</a:t>
              </a:r>
            </a:p>
          </p:txBody>
        </p:sp>
        <p:sp>
          <p:nvSpPr>
            <p:cNvPr id="72738" name="Oval 34">
              <a:extLst>
                <a:ext uri="{FF2B5EF4-FFF2-40B4-BE49-F238E27FC236}">
                  <a16:creationId xmlns:a16="http://schemas.microsoft.com/office/drawing/2014/main" id="{D3800C57-75FA-4B10-873C-2A13C6B5A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119" cy="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000"/>
                <a:t>C</a:t>
              </a:r>
            </a:p>
          </p:txBody>
        </p:sp>
        <p:grpSp>
          <p:nvGrpSpPr>
            <p:cNvPr id="72739" name="Group 35">
              <a:extLst>
                <a:ext uri="{FF2B5EF4-FFF2-40B4-BE49-F238E27FC236}">
                  <a16:creationId xmlns:a16="http://schemas.microsoft.com/office/drawing/2014/main" id="{68711A58-57B8-40FC-9A1B-38707F4E2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" y="1584"/>
              <a:ext cx="1232" cy="575"/>
              <a:chOff x="2423" y="1533"/>
              <a:chExt cx="1882" cy="1253"/>
            </a:xfrm>
          </p:grpSpPr>
          <p:sp>
            <p:nvSpPr>
              <p:cNvPr id="72740" name="Text Box 36">
                <a:extLst>
                  <a:ext uri="{FF2B5EF4-FFF2-40B4-BE49-F238E27FC236}">
                    <a16:creationId xmlns:a16="http://schemas.microsoft.com/office/drawing/2014/main" id="{C04A1D62-C29C-4B8C-9535-A08628553E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8" y="1533"/>
                <a:ext cx="582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1600">
                    <a:solidFill>
                      <a:srgbClr val="FF0000"/>
                    </a:solidFill>
                  </a:rPr>
                  <a:t>N </a:t>
                </a:r>
                <a:r>
                  <a:rPr lang="fr-FR" altLang="fr-FR" sz="1000" b="0">
                    <a:solidFill>
                      <a:srgbClr val="FF0000"/>
                    </a:solidFill>
                  </a:rPr>
                  <a:t>(N)</a:t>
                </a:r>
              </a:p>
            </p:txBody>
          </p:sp>
          <p:sp>
            <p:nvSpPr>
              <p:cNvPr id="72741" name="Line 37">
                <a:extLst>
                  <a:ext uri="{FF2B5EF4-FFF2-40B4-BE49-F238E27FC236}">
                    <a16:creationId xmlns:a16="http://schemas.microsoft.com/office/drawing/2014/main" id="{1912EDC3-5887-4811-B69A-FCF4C8954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2786"/>
                <a:ext cx="188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2835" name="Group 131">
              <a:extLst>
                <a:ext uri="{FF2B5EF4-FFF2-40B4-BE49-F238E27FC236}">
                  <a16:creationId xmlns:a16="http://schemas.microsoft.com/office/drawing/2014/main" id="{133F7468-7A28-48E8-8616-30692492D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" y="2400"/>
              <a:ext cx="1574" cy="826"/>
              <a:chOff x="1904" y="1570"/>
              <a:chExt cx="2405" cy="1794"/>
            </a:xfrm>
          </p:grpSpPr>
          <p:sp>
            <p:nvSpPr>
              <p:cNvPr id="72836" name="Text Box 132">
                <a:extLst>
                  <a:ext uri="{FF2B5EF4-FFF2-40B4-BE49-F238E27FC236}">
                    <a16:creationId xmlns:a16="http://schemas.microsoft.com/office/drawing/2014/main" id="{BB77CBC1-0359-4F73-8111-C6891279A4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5" y="1570"/>
                <a:ext cx="783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1600">
                    <a:solidFill>
                      <a:srgbClr val="FF0000"/>
                    </a:solidFill>
                  </a:rPr>
                  <a:t>Ty</a:t>
                </a:r>
                <a:r>
                  <a:rPr lang="fr-FR" altLang="fr-FR" sz="1400">
                    <a:solidFill>
                      <a:srgbClr val="FF0000"/>
                    </a:solidFill>
                  </a:rPr>
                  <a:t> </a:t>
                </a:r>
                <a:r>
                  <a:rPr lang="fr-FR" altLang="fr-FR" sz="1000" b="0">
                    <a:solidFill>
                      <a:srgbClr val="FF0000"/>
                    </a:solidFill>
                  </a:rPr>
                  <a:t>(N)</a:t>
                </a:r>
              </a:p>
            </p:txBody>
          </p:sp>
          <p:grpSp>
            <p:nvGrpSpPr>
              <p:cNvPr id="72837" name="Group 133">
                <a:extLst>
                  <a:ext uri="{FF2B5EF4-FFF2-40B4-BE49-F238E27FC236}">
                    <a16:creationId xmlns:a16="http://schemas.microsoft.com/office/drawing/2014/main" id="{3B3F82FD-A8FD-43ED-B424-B10AE300C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0" y="2202"/>
                <a:ext cx="1889" cy="1162"/>
                <a:chOff x="2420" y="2202"/>
                <a:chExt cx="1889" cy="1162"/>
              </a:xfrm>
            </p:grpSpPr>
            <p:sp>
              <p:nvSpPr>
                <p:cNvPr id="72838" name="Line 134">
                  <a:extLst>
                    <a:ext uri="{FF2B5EF4-FFF2-40B4-BE49-F238E27FC236}">
                      <a16:creationId xmlns:a16="http://schemas.microsoft.com/office/drawing/2014/main" id="{BF906DAA-DEA7-42D3-8803-FBBFBB96B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7" y="2211"/>
                  <a:ext cx="1817" cy="0"/>
                </a:xfrm>
                <a:prstGeom prst="line">
                  <a:avLst/>
                </a:prstGeom>
                <a:noFill/>
                <a:ln w="31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39" name="Line 135">
                  <a:extLst>
                    <a:ext uri="{FF2B5EF4-FFF2-40B4-BE49-F238E27FC236}">
                      <a16:creationId xmlns:a16="http://schemas.microsoft.com/office/drawing/2014/main" id="{4614728D-1C3B-44BD-A165-3C723ECAF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8" y="3364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0" name="Line 136">
                  <a:extLst>
                    <a:ext uri="{FF2B5EF4-FFF2-40B4-BE49-F238E27FC236}">
                      <a16:creationId xmlns:a16="http://schemas.microsoft.com/office/drawing/2014/main" id="{3C3F4FA1-2B18-4E5D-9422-6C6BA8220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3" y="2211"/>
                  <a:ext cx="956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1" name="Line 137">
                  <a:extLst>
                    <a:ext uri="{FF2B5EF4-FFF2-40B4-BE49-F238E27FC236}">
                      <a16:creationId xmlns:a16="http://schemas.microsoft.com/office/drawing/2014/main" id="{ED6A9A45-C603-4F54-9130-2751D23BE3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9" y="2788"/>
                  <a:ext cx="0" cy="57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2" name="Line 138">
                  <a:extLst>
                    <a:ext uri="{FF2B5EF4-FFF2-40B4-BE49-F238E27FC236}">
                      <a16:creationId xmlns:a16="http://schemas.microsoft.com/office/drawing/2014/main" id="{93029420-23F4-46FF-8C34-354A3EB60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0" y="2788"/>
                  <a:ext cx="0" cy="57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3" name="Line 139">
                  <a:extLst>
                    <a:ext uri="{FF2B5EF4-FFF2-40B4-BE49-F238E27FC236}">
                      <a16:creationId xmlns:a16="http://schemas.microsoft.com/office/drawing/2014/main" id="{B01015B1-0A5B-4487-80A4-47D2EBE03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1" y="2788"/>
                  <a:ext cx="0" cy="57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4" name="Line 140">
                  <a:extLst>
                    <a:ext uri="{FF2B5EF4-FFF2-40B4-BE49-F238E27FC236}">
                      <a16:creationId xmlns:a16="http://schemas.microsoft.com/office/drawing/2014/main" id="{6A5A9323-F182-4692-AF14-E368A405C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788"/>
                  <a:ext cx="0" cy="57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5" name="Line 141">
                  <a:extLst>
                    <a:ext uri="{FF2B5EF4-FFF2-40B4-BE49-F238E27FC236}">
                      <a16:creationId xmlns:a16="http://schemas.microsoft.com/office/drawing/2014/main" id="{8FF94C78-A68C-4E9A-83A5-A193C7042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4" y="2788"/>
                  <a:ext cx="0" cy="57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6" name="Line 142">
                  <a:extLst>
                    <a:ext uri="{FF2B5EF4-FFF2-40B4-BE49-F238E27FC236}">
                      <a16:creationId xmlns:a16="http://schemas.microsoft.com/office/drawing/2014/main" id="{A2C8E10D-9FC4-4A57-AC63-9441D4084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6" y="2788"/>
                  <a:ext cx="0" cy="57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7" name="Line 143">
                  <a:extLst>
                    <a:ext uri="{FF2B5EF4-FFF2-40B4-BE49-F238E27FC236}">
                      <a16:creationId xmlns:a16="http://schemas.microsoft.com/office/drawing/2014/main" id="{3A0F8715-A742-4A79-B97F-B33BCE264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0" y="2211"/>
                  <a:ext cx="0" cy="577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8" name="Line 144">
                  <a:extLst>
                    <a:ext uri="{FF2B5EF4-FFF2-40B4-BE49-F238E27FC236}">
                      <a16:creationId xmlns:a16="http://schemas.microsoft.com/office/drawing/2014/main" id="{49AC8A0C-AF35-4197-BCD1-4D642595F3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1" y="2211"/>
                  <a:ext cx="0" cy="577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49" name="Line 145">
                  <a:extLst>
                    <a:ext uri="{FF2B5EF4-FFF2-40B4-BE49-F238E27FC236}">
                      <a16:creationId xmlns:a16="http://schemas.microsoft.com/office/drawing/2014/main" id="{94E599B9-C73F-4B27-9931-42C9BAFFC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3" y="2211"/>
                  <a:ext cx="0" cy="577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50" name="Line 146">
                  <a:extLst>
                    <a:ext uri="{FF2B5EF4-FFF2-40B4-BE49-F238E27FC236}">
                      <a16:creationId xmlns:a16="http://schemas.microsoft.com/office/drawing/2014/main" id="{79CC188C-C971-4D24-BCBA-6E8B62181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3" y="2211"/>
                  <a:ext cx="0" cy="577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51" name="Line 147">
                  <a:extLst>
                    <a:ext uri="{FF2B5EF4-FFF2-40B4-BE49-F238E27FC236}">
                      <a16:creationId xmlns:a16="http://schemas.microsoft.com/office/drawing/2014/main" id="{3EF0C180-3A34-4ED0-89C1-E5524F1BF2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5" y="2211"/>
                  <a:ext cx="0" cy="577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52" name="Line 148">
                  <a:extLst>
                    <a:ext uri="{FF2B5EF4-FFF2-40B4-BE49-F238E27FC236}">
                      <a16:creationId xmlns:a16="http://schemas.microsoft.com/office/drawing/2014/main" id="{2B380122-9577-46E1-BE8D-BFE5AD8CD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67" y="2211"/>
                  <a:ext cx="0" cy="577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53" name="Line 149">
                  <a:extLst>
                    <a:ext uri="{FF2B5EF4-FFF2-40B4-BE49-F238E27FC236}">
                      <a16:creationId xmlns:a16="http://schemas.microsoft.com/office/drawing/2014/main" id="{4C74C70C-795A-4BDE-AB07-9D638BE1F8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6" y="2202"/>
                  <a:ext cx="0" cy="1162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54" name="Line 150">
                  <a:extLst>
                    <a:ext uri="{FF2B5EF4-FFF2-40B4-BE49-F238E27FC236}">
                      <a16:creationId xmlns:a16="http://schemas.microsoft.com/office/drawing/2014/main" id="{EAE84F3F-9BAA-486C-9D53-F88A3979F4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7" y="2217"/>
                  <a:ext cx="0" cy="57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855" name="Line 151">
                  <a:extLst>
                    <a:ext uri="{FF2B5EF4-FFF2-40B4-BE49-F238E27FC236}">
                      <a16:creationId xmlns:a16="http://schemas.microsoft.com/office/drawing/2014/main" id="{8A6D7A8E-0E3D-435A-98FE-F6956B2C1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0" y="2786"/>
                  <a:ext cx="0" cy="577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2856" name="Text Box 152">
                <a:extLst>
                  <a:ext uri="{FF2B5EF4-FFF2-40B4-BE49-F238E27FC236}">
                    <a16:creationId xmlns:a16="http://schemas.microsoft.com/office/drawing/2014/main" id="{7291FB19-8BE9-484C-9B65-E19D841A0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4" y="2143"/>
                <a:ext cx="403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 eaLnBrk="0" hangingPunct="0"/>
                <a:r>
                  <a:rPr lang="fr-FR" altLang="fr-FR" sz="1200">
                    <a:solidFill>
                      <a:srgbClr val="FF0000"/>
                    </a:solidFill>
                  </a:rPr>
                  <a:t>20</a:t>
                </a:r>
              </a:p>
            </p:txBody>
          </p:sp>
          <p:sp>
            <p:nvSpPr>
              <p:cNvPr id="72857" name="Text Box 153">
                <a:extLst>
                  <a:ext uri="{FF2B5EF4-FFF2-40B4-BE49-F238E27FC236}">
                    <a16:creationId xmlns:a16="http://schemas.microsoft.com/office/drawing/2014/main" id="{62A1C5AF-D2E3-4909-92F4-E84694D89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" y="3247"/>
                <a:ext cx="403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 eaLnBrk="0" hangingPunct="0"/>
                <a:r>
                  <a:rPr lang="fr-FR" altLang="fr-FR" sz="1200">
                    <a:solidFill>
                      <a:srgbClr val="FF0000"/>
                    </a:solidFill>
                  </a:rPr>
                  <a:t>-20</a:t>
                </a:r>
              </a:p>
            </p:txBody>
          </p:sp>
        </p:grpSp>
        <p:grpSp>
          <p:nvGrpSpPr>
            <p:cNvPr id="72937" name="Group 233">
              <a:extLst>
                <a:ext uri="{FF2B5EF4-FFF2-40B4-BE49-F238E27FC236}">
                  <a16:creationId xmlns:a16="http://schemas.microsoft.com/office/drawing/2014/main" id="{310FA39F-164B-4414-84BF-3A480C229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3552"/>
              <a:ext cx="1559" cy="398"/>
              <a:chOff x="4848" y="3490"/>
              <a:chExt cx="1559" cy="550"/>
            </a:xfrm>
          </p:grpSpPr>
          <p:sp>
            <p:nvSpPr>
              <p:cNvPr id="72869" name="Line 165">
                <a:extLst>
                  <a:ext uri="{FF2B5EF4-FFF2-40B4-BE49-F238E27FC236}">
                    <a16:creationId xmlns:a16="http://schemas.microsoft.com/office/drawing/2014/main" id="{E09E2C23-6440-4FE0-B0AE-0DF21E2D8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6" y="3572"/>
                <a:ext cx="580" cy="3"/>
              </a:xfrm>
              <a:prstGeom prst="line">
                <a:avLst/>
              </a:prstGeom>
              <a:noFill/>
              <a:ln w="31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0" name="Line 166">
                <a:extLst>
                  <a:ext uri="{FF2B5EF4-FFF2-40B4-BE49-F238E27FC236}">
                    <a16:creationId xmlns:a16="http://schemas.microsoft.com/office/drawing/2014/main" id="{3CBA0DF0-7D4D-4FBF-96F8-809CFC016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63" y="3572"/>
                <a:ext cx="619" cy="46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1" name="Line 167">
                <a:extLst>
                  <a:ext uri="{FF2B5EF4-FFF2-40B4-BE49-F238E27FC236}">
                    <a16:creationId xmlns:a16="http://schemas.microsoft.com/office/drawing/2014/main" id="{95915E12-4A16-4034-A1B8-7DAFDA4AC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3" y="3982"/>
                <a:ext cx="0" cy="4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2" name="Line 168">
                <a:extLst>
                  <a:ext uri="{FF2B5EF4-FFF2-40B4-BE49-F238E27FC236}">
                    <a16:creationId xmlns:a16="http://schemas.microsoft.com/office/drawing/2014/main" id="{D592B384-FAF1-42DE-8C41-4EF2342BC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9" y="3906"/>
                <a:ext cx="0" cy="12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3" name="Line 169">
                <a:extLst>
                  <a:ext uri="{FF2B5EF4-FFF2-40B4-BE49-F238E27FC236}">
                    <a16:creationId xmlns:a16="http://schemas.microsoft.com/office/drawing/2014/main" id="{B92927C9-D16A-422B-8E70-1CC15BEA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6" y="3842"/>
                <a:ext cx="0" cy="1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4" name="Line 170">
                <a:extLst>
                  <a:ext uri="{FF2B5EF4-FFF2-40B4-BE49-F238E27FC236}">
                    <a16:creationId xmlns:a16="http://schemas.microsoft.com/office/drawing/2014/main" id="{808424AC-AAD1-45F0-B5DD-E7B82E34D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2" y="3775"/>
                <a:ext cx="0" cy="25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5" name="Line 171">
                <a:extLst>
                  <a:ext uri="{FF2B5EF4-FFF2-40B4-BE49-F238E27FC236}">
                    <a16:creationId xmlns:a16="http://schemas.microsoft.com/office/drawing/2014/main" id="{6B2C59F6-AF8A-4FD8-99CB-BC065880C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8" y="3695"/>
                <a:ext cx="0" cy="33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6" name="Line 172">
                <a:extLst>
                  <a:ext uri="{FF2B5EF4-FFF2-40B4-BE49-F238E27FC236}">
                    <a16:creationId xmlns:a16="http://schemas.microsoft.com/office/drawing/2014/main" id="{0C1A736A-C936-4172-8C75-A840BDF32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4" y="3628"/>
                <a:ext cx="0" cy="40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7" name="Line 173">
                <a:extLst>
                  <a:ext uri="{FF2B5EF4-FFF2-40B4-BE49-F238E27FC236}">
                    <a16:creationId xmlns:a16="http://schemas.microsoft.com/office/drawing/2014/main" id="{0E4F4198-B248-4491-AC4B-1B33D0C35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88" y="3575"/>
                <a:ext cx="619" cy="46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8" name="Line 174">
                <a:extLst>
                  <a:ext uri="{FF2B5EF4-FFF2-40B4-BE49-F238E27FC236}">
                    <a16:creationId xmlns:a16="http://schemas.microsoft.com/office/drawing/2014/main" id="{624A30A9-9D3B-4D6C-8B2E-44A773CE8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7" y="3984"/>
                <a:ext cx="0" cy="4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79" name="Line 175">
                <a:extLst>
                  <a:ext uri="{FF2B5EF4-FFF2-40B4-BE49-F238E27FC236}">
                    <a16:creationId xmlns:a16="http://schemas.microsoft.com/office/drawing/2014/main" id="{56FB7A0C-FD9F-4585-85E6-0EFB67EC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1" y="3908"/>
                <a:ext cx="0" cy="12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80" name="Line 176">
                <a:extLst>
                  <a:ext uri="{FF2B5EF4-FFF2-40B4-BE49-F238E27FC236}">
                    <a16:creationId xmlns:a16="http://schemas.microsoft.com/office/drawing/2014/main" id="{A5CF5505-8160-45D6-A26D-6A712FEC9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44" y="3845"/>
                <a:ext cx="0" cy="1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81" name="Line 177">
                <a:extLst>
                  <a:ext uri="{FF2B5EF4-FFF2-40B4-BE49-F238E27FC236}">
                    <a16:creationId xmlns:a16="http://schemas.microsoft.com/office/drawing/2014/main" id="{F578559A-21DE-4EC3-B930-6980ED432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8" y="3778"/>
                <a:ext cx="0" cy="25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82" name="Line 178">
                <a:extLst>
                  <a:ext uri="{FF2B5EF4-FFF2-40B4-BE49-F238E27FC236}">
                    <a16:creationId xmlns:a16="http://schemas.microsoft.com/office/drawing/2014/main" id="{6CEAAF3F-F2F1-425A-8855-E80826D75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52" y="3698"/>
                <a:ext cx="0" cy="33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83" name="Line 179">
                <a:extLst>
                  <a:ext uri="{FF2B5EF4-FFF2-40B4-BE49-F238E27FC236}">
                    <a16:creationId xmlns:a16="http://schemas.microsoft.com/office/drawing/2014/main" id="{6340913F-46C8-414A-A0A0-572F30F34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56" y="3630"/>
                <a:ext cx="0" cy="403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84" name="Line 180">
                <a:extLst>
                  <a:ext uri="{FF2B5EF4-FFF2-40B4-BE49-F238E27FC236}">
                    <a16:creationId xmlns:a16="http://schemas.microsoft.com/office/drawing/2014/main" id="{1DE6FF5D-00B6-4D31-A671-B99D5B29B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4" y="3575"/>
                <a:ext cx="0" cy="46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885" name="Text Box 181">
                <a:extLst>
                  <a:ext uri="{FF2B5EF4-FFF2-40B4-BE49-F238E27FC236}">
                    <a16:creationId xmlns:a16="http://schemas.microsoft.com/office/drawing/2014/main" id="{3EC52644-A7E4-457C-ACC2-47B47A93D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490"/>
                <a:ext cx="26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r" eaLnBrk="0" hangingPunct="0"/>
                <a:r>
                  <a:rPr lang="fr-FR" altLang="fr-FR" sz="1200">
                    <a:solidFill>
                      <a:srgbClr val="FF0000"/>
                    </a:solidFill>
                  </a:rPr>
                  <a:t>300</a:t>
                </a:r>
              </a:p>
            </p:txBody>
          </p:sp>
        </p:grpSp>
        <p:sp>
          <p:nvSpPr>
            <p:cNvPr id="72886" name="Line 182">
              <a:extLst>
                <a:ext uri="{FF2B5EF4-FFF2-40B4-BE49-F238E27FC236}">
                  <a16:creationId xmlns:a16="http://schemas.microsoft.com/office/drawing/2014/main" id="{20DCE3D8-7CCC-4B69-B2D6-F5B1990BB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966"/>
              <a:ext cx="146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87" name="Line 183">
              <a:extLst>
                <a:ext uri="{FF2B5EF4-FFF2-40B4-BE49-F238E27FC236}">
                  <a16:creationId xmlns:a16="http://schemas.microsoft.com/office/drawing/2014/main" id="{844B08FF-9233-4508-B7BC-F32AA8D3C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935"/>
              <a:ext cx="146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88" name="Text Box 184">
              <a:extLst>
                <a:ext uri="{FF2B5EF4-FFF2-40B4-BE49-F238E27FC236}">
                  <a16:creationId xmlns:a16="http://schemas.microsoft.com/office/drawing/2014/main" id="{3C36BE53-79AD-46B7-9134-46AA92F2C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688"/>
              <a:ext cx="3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b="0"/>
                <a:t>X </a:t>
              </a:r>
              <a:r>
                <a:rPr lang="fr-FR" altLang="fr-FR" sz="1000" b="0"/>
                <a:t>(mm)</a:t>
              </a:r>
            </a:p>
          </p:txBody>
        </p:sp>
        <p:sp>
          <p:nvSpPr>
            <p:cNvPr id="72889" name="Text Box 185">
              <a:extLst>
                <a:ext uri="{FF2B5EF4-FFF2-40B4-BE49-F238E27FC236}">
                  <a16:creationId xmlns:a16="http://schemas.microsoft.com/office/drawing/2014/main" id="{AEBCF7AF-2189-4136-88E7-5D1896AA6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657"/>
              <a:ext cx="3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b="0"/>
                <a:t>X </a:t>
              </a:r>
              <a:r>
                <a:rPr lang="fr-FR" altLang="fr-FR" sz="1000" b="0"/>
                <a:t>(mm)</a:t>
              </a:r>
            </a:p>
          </p:txBody>
        </p:sp>
        <p:sp>
          <p:nvSpPr>
            <p:cNvPr id="72890" name="Line 186">
              <a:extLst>
                <a:ext uri="{FF2B5EF4-FFF2-40B4-BE49-F238E27FC236}">
                  <a16:creationId xmlns:a16="http://schemas.microsoft.com/office/drawing/2014/main" id="{A26F0BE8-6018-4372-A88E-0D6CD692B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481"/>
              <a:ext cx="0" cy="8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91" name="Line 187">
              <a:extLst>
                <a:ext uri="{FF2B5EF4-FFF2-40B4-BE49-F238E27FC236}">
                  <a16:creationId xmlns:a16="http://schemas.microsoft.com/office/drawing/2014/main" id="{D4CCBFB2-B149-4D37-BCE4-442D0E032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402"/>
              <a:ext cx="0" cy="5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93" name="Text Box 189">
              <a:extLst>
                <a:ext uri="{FF2B5EF4-FFF2-40B4-BE49-F238E27FC236}">
                  <a16:creationId xmlns:a16="http://schemas.microsoft.com/office/drawing/2014/main" id="{13EAE460-F672-4751-9AB2-105564105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3360"/>
              <a:ext cx="4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600">
                  <a:solidFill>
                    <a:srgbClr val="FF0000"/>
                  </a:solidFill>
                </a:rPr>
                <a:t>Tz </a:t>
              </a:r>
              <a:r>
                <a:rPr lang="fr-FR" altLang="fr-FR" sz="1000" b="0">
                  <a:solidFill>
                    <a:srgbClr val="FF0000"/>
                  </a:solidFill>
                </a:rPr>
                <a:t>(N)</a:t>
              </a:r>
            </a:p>
          </p:txBody>
        </p:sp>
        <p:sp>
          <p:nvSpPr>
            <p:cNvPr id="72894" name="Line 190">
              <a:extLst>
                <a:ext uri="{FF2B5EF4-FFF2-40B4-BE49-F238E27FC236}">
                  <a16:creationId xmlns:a16="http://schemas.microsoft.com/office/drawing/2014/main" id="{03D07A6C-13A5-41B9-A078-96522F536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935"/>
              <a:ext cx="123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95" name="Text Box 191">
              <a:extLst>
                <a:ext uri="{FF2B5EF4-FFF2-40B4-BE49-F238E27FC236}">
                  <a16:creationId xmlns:a16="http://schemas.microsoft.com/office/drawing/2014/main" id="{327C04FA-13AC-435D-B6E8-10864ED70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" y="1882"/>
              <a:ext cx="3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b="0"/>
                <a:t>X </a:t>
              </a:r>
              <a:r>
                <a:rPr lang="fr-FR" altLang="fr-FR" sz="1000" b="0"/>
                <a:t>(mm)</a:t>
              </a:r>
            </a:p>
          </p:txBody>
        </p:sp>
        <p:sp>
          <p:nvSpPr>
            <p:cNvPr id="72896" name="Oval 192">
              <a:extLst>
                <a:ext uri="{FF2B5EF4-FFF2-40B4-BE49-F238E27FC236}">
                  <a16:creationId xmlns:a16="http://schemas.microsoft.com/office/drawing/2014/main" id="{C3ECCE2F-FA46-4C16-9757-37A57108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968"/>
              <a:ext cx="119" cy="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000"/>
                <a:t>A</a:t>
              </a:r>
            </a:p>
          </p:txBody>
        </p:sp>
        <p:sp>
          <p:nvSpPr>
            <p:cNvPr id="72897" name="Line 193">
              <a:extLst>
                <a:ext uri="{FF2B5EF4-FFF2-40B4-BE49-F238E27FC236}">
                  <a16:creationId xmlns:a16="http://schemas.microsoft.com/office/drawing/2014/main" id="{2F5E7F37-94E6-4BC7-A5B2-4B880074B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6" y="1627"/>
              <a:ext cx="0" cy="5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98" name="Line 194">
              <a:extLst>
                <a:ext uri="{FF2B5EF4-FFF2-40B4-BE49-F238E27FC236}">
                  <a16:creationId xmlns:a16="http://schemas.microsoft.com/office/drawing/2014/main" id="{E9F3B7C2-3623-44AE-874F-7D8D89F10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6" y="2155"/>
              <a:ext cx="146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99" name="Oval 195">
              <a:extLst>
                <a:ext uri="{FF2B5EF4-FFF2-40B4-BE49-F238E27FC236}">
                  <a16:creationId xmlns:a16="http://schemas.microsoft.com/office/drawing/2014/main" id="{AA1559E5-AB78-4648-B540-301C6795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1968"/>
              <a:ext cx="120" cy="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000"/>
                <a:t>B</a:t>
              </a:r>
            </a:p>
          </p:txBody>
        </p:sp>
        <p:sp>
          <p:nvSpPr>
            <p:cNvPr id="72900" name="Oval 196">
              <a:extLst>
                <a:ext uri="{FF2B5EF4-FFF2-40B4-BE49-F238E27FC236}">
                  <a16:creationId xmlns:a16="http://schemas.microsoft.com/office/drawing/2014/main" id="{C64A0860-9A27-4A85-A877-510AC4DC6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1968"/>
              <a:ext cx="119" cy="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000"/>
                <a:t>C</a:t>
              </a:r>
            </a:p>
          </p:txBody>
        </p:sp>
        <p:grpSp>
          <p:nvGrpSpPr>
            <p:cNvPr id="72901" name="Group 197">
              <a:extLst>
                <a:ext uri="{FF2B5EF4-FFF2-40B4-BE49-F238E27FC236}">
                  <a16:creationId xmlns:a16="http://schemas.microsoft.com/office/drawing/2014/main" id="{3D147CFC-03BD-4328-A586-EC1F066A5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8" y="1584"/>
              <a:ext cx="1232" cy="575"/>
              <a:chOff x="2423" y="1533"/>
              <a:chExt cx="1882" cy="1253"/>
            </a:xfrm>
          </p:grpSpPr>
          <p:sp>
            <p:nvSpPr>
              <p:cNvPr id="72902" name="Text Box 198">
                <a:extLst>
                  <a:ext uri="{FF2B5EF4-FFF2-40B4-BE49-F238E27FC236}">
                    <a16:creationId xmlns:a16="http://schemas.microsoft.com/office/drawing/2014/main" id="{31786203-CBEB-4F7D-BCA0-6D83F3B0F2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8" y="1533"/>
                <a:ext cx="582" cy="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746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1600">
                    <a:solidFill>
                      <a:srgbClr val="FF0000"/>
                    </a:solidFill>
                  </a:rPr>
                  <a:t>Mt </a:t>
                </a:r>
                <a:r>
                  <a:rPr lang="fr-FR" altLang="fr-FR" sz="1000" b="0">
                    <a:solidFill>
                      <a:srgbClr val="FF0000"/>
                    </a:solidFill>
                  </a:rPr>
                  <a:t>(Nmm)</a:t>
                </a:r>
              </a:p>
            </p:txBody>
          </p:sp>
          <p:sp>
            <p:nvSpPr>
              <p:cNvPr id="72903" name="Line 199">
                <a:extLst>
                  <a:ext uri="{FF2B5EF4-FFF2-40B4-BE49-F238E27FC236}">
                    <a16:creationId xmlns:a16="http://schemas.microsoft.com/office/drawing/2014/main" id="{2AC1F5E3-E20E-4685-AD6D-728BADAD6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2786"/>
                <a:ext cx="188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2927" name="Line 223">
              <a:extLst>
                <a:ext uri="{FF2B5EF4-FFF2-40B4-BE49-F238E27FC236}">
                  <a16:creationId xmlns:a16="http://schemas.microsoft.com/office/drawing/2014/main" id="{F0D87ED5-C562-47C3-BA90-6BF2A2C45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2966"/>
              <a:ext cx="146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928" name="Line 224">
              <a:extLst>
                <a:ext uri="{FF2B5EF4-FFF2-40B4-BE49-F238E27FC236}">
                  <a16:creationId xmlns:a16="http://schemas.microsoft.com/office/drawing/2014/main" id="{4A41339F-3B0B-42DA-994B-24137AE58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" y="3935"/>
              <a:ext cx="146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929" name="Text Box 225">
              <a:extLst>
                <a:ext uri="{FF2B5EF4-FFF2-40B4-BE49-F238E27FC236}">
                  <a16:creationId xmlns:a16="http://schemas.microsoft.com/office/drawing/2014/main" id="{79F4091E-74AA-430D-AA40-E8E52D46E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688"/>
              <a:ext cx="3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b="0"/>
                <a:t>X </a:t>
              </a:r>
              <a:r>
                <a:rPr lang="fr-FR" altLang="fr-FR" sz="1000" b="0"/>
                <a:t>(mm)</a:t>
              </a:r>
            </a:p>
          </p:txBody>
        </p:sp>
        <p:sp>
          <p:nvSpPr>
            <p:cNvPr id="72930" name="Text Box 226">
              <a:extLst>
                <a:ext uri="{FF2B5EF4-FFF2-40B4-BE49-F238E27FC236}">
                  <a16:creationId xmlns:a16="http://schemas.microsoft.com/office/drawing/2014/main" id="{6892452B-28E9-4B9C-9F29-F2D100652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3609"/>
              <a:ext cx="3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b="0"/>
                <a:t>X </a:t>
              </a:r>
              <a:r>
                <a:rPr lang="fr-FR" altLang="fr-FR" sz="1000" b="0"/>
                <a:t>(mm)</a:t>
              </a:r>
            </a:p>
          </p:txBody>
        </p:sp>
        <p:sp>
          <p:nvSpPr>
            <p:cNvPr id="72931" name="Line 227">
              <a:extLst>
                <a:ext uri="{FF2B5EF4-FFF2-40B4-BE49-F238E27FC236}">
                  <a16:creationId xmlns:a16="http://schemas.microsoft.com/office/drawing/2014/main" id="{6BB37A18-7A27-46E8-80CB-6307D2E01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9" y="2481"/>
              <a:ext cx="0" cy="8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932" name="Line 228">
              <a:extLst>
                <a:ext uri="{FF2B5EF4-FFF2-40B4-BE49-F238E27FC236}">
                  <a16:creationId xmlns:a16="http://schemas.microsoft.com/office/drawing/2014/main" id="{551E0D3F-7707-4B7B-AA1D-FB63D6A19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9" y="3402"/>
              <a:ext cx="0" cy="5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933" name="Text Box 229">
              <a:extLst>
                <a:ext uri="{FF2B5EF4-FFF2-40B4-BE49-F238E27FC236}">
                  <a16:creationId xmlns:a16="http://schemas.microsoft.com/office/drawing/2014/main" id="{0F781F9F-EE56-4C72-BA65-1524E11DF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336"/>
              <a:ext cx="6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dirty="0" err="1">
                  <a:solidFill>
                    <a:srgbClr val="FF0000"/>
                  </a:solidFill>
                </a:rPr>
                <a:t>Mfz</a:t>
              </a:r>
              <a:r>
                <a:rPr lang="fr-FR" altLang="fr-FR" sz="1600" dirty="0">
                  <a:solidFill>
                    <a:srgbClr val="FF0000"/>
                  </a:solidFill>
                </a:rPr>
                <a:t> </a:t>
              </a:r>
              <a:r>
                <a:rPr lang="fr-FR" altLang="fr-FR" sz="1000" b="0" dirty="0">
                  <a:solidFill>
                    <a:srgbClr val="FF0000"/>
                  </a:solidFill>
                </a:rPr>
                <a:t>(</a:t>
              </a:r>
              <a:r>
                <a:rPr lang="fr-FR" altLang="fr-FR" sz="1000" b="0" dirty="0" err="1">
                  <a:solidFill>
                    <a:srgbClr val="FF0000"/>
                  </a:solidFill>
                </a:rPr>
                <a:t>Nmm</a:t>
              </a:r>
              <a:r>
                <a:rPr lang="fr-FR" altLang="fr-FR" sz="1000" b="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72935" name="Text Box 231">
              <a:extLst>
                <a:ext uri="{FF2B5EF4-FFF2-40B4-BE49-F238E27FC236}">
                  <a16:creationId xmlns:a16="http://schemas.microsoft.com/office/drawing/2014/main" id="{31E38EF0-3B87-4668-9AD0-E5BE046BB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2394"/>
              <a:ext cx="45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600">
                  <a:solidFill>
                    <a:srgbClr val="FF0000"/>
                  </a:solidFill>
                </a:rPr>
                <a:t>Mfy </a:t>
              </a:r>
              <a:r>
                <a:rPr lang="fr-FR" altLang="fr-FR" sz="1000" b="0">
                  <a:solidFill>
                    <a:srgbClr val="FF0000"/>
                  </a:solidFill>
                </a:rPr>
                <a:t>(Nmm)</a:t>
              </a:r>
            </a:p>
          </p:txBody>
        </p:sp>
        <p:sp>
          <p:nvSpPr>
            <p:cNvPr id="72936" name="Line 232">
              <a:extLst>
                <a:ext uri="{FF2B5EF4-FFF2-40B4-BE49-F238E27FC236}">
                  <a16:creationId xmlns:a16="http://schemas.microsoft.com/office/drawing/2014/main" id="{DDBC83C3-684C-4F7C-953D-2AA3DAFDE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2969"/>
              <a:ext cx="123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2953" name="Group 249">
            <a:extLst>
              <a:ext uri="{FF2B5EF4-FFF2-40B4-BE49-F238E27FC236}">
                <a16:creationId xmlns:a16="http://schemas.microsoft.com/office/drawing/2014/main" id="{F3CAC0D9-AF7E-47C9-8C6A-3F77AB7D1BC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886200"/>
            <a:ext cx="6272213" cy="2590800"/>
            <a:chOff x="864" y="2448"/>
            <a:chExt cx="3951" cy="1632"/>
          </a:xfrm>
        </p:grpSpPr>
        <p:sp>
          <p:nvSpPr>
            <p:cNvPr id="72941" name="Text Box 237">
              <a:extLst>
                <a:ext uri="{FF2B5EF4-FFF2-40B4-BE49-F238E27FC236}">
                  <a16:creationId xmlns:a16="http://schemas.microsoft.com/office/drawing/2014/main" id="{A3A28D2D-8550-431C-8EA4-790065B3A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448"/>
              <a:ext cx="1920" cy="9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fr-FR" altLang="fr-FR" sz="2800">
                <a:solidFill>
                  <a:srgbClr val="FF0000"/>
                </a:solidFill>
              </a:endParaRPr>
            </a:p>
            <a:p>
              <a:pPr algn="ctr"/>
              <a:r>
                <a:rPr lang="fr-FR" altLang="fr-FR" sz="3600">
                  <a:solidFill>
                    <a:srgbClr val="800000"/>
                  </a:solidFill>
                </a:rPr>
                <a:t>Cisaillement</a:t>
              </a:r>
            </a:p>
          </p:txBody>
        </p:sp>
        <p:sp>
          <p:nvSpPr>
            <p:cNvPr id="72942" name="Text Box 238">
              <a:extLst>
                <a:ext uri="{FF2B5EF4-FFF2-40B4-BE49-F238E27FC236}">
                  <a16:creationId xmlns:a16="http://schemas.microsoft.com/office/drawing/2014/main" id="{AB3E51D3-EE77-4EF0-A19F-33C48CE53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12"/>
              <a:ext cx="2031" cy="76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298800"/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fr-FR" sz="3600" dirty="0">
                  <a:solidFill>
                    <a:srgbClr val="800000"/>
                  </a:solidFill>
                </a:rPr>
                <a:t>Flexion</a:t>
              </a:r>
            </a:p>
          </p:txBody>
        </p:sp>
      </p:grpSp>
      <p:grpSp>
        <p:nvGrpSpPr>
          <p:cNvPr id="72946" name="Group 242">
            <a:extLst>
              <a:ext uri="{FF2B5EF4-FFF2-40B4-BE49-F238E27FC236}">
                <a16:creationId xmlns:a16="http://schemas.microsoft.com/office/drawing/2014/main" id="{AA2F0575-92B5-4B3A-8516-F79DFEF0995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362200"/>
            <a:ext cx="6227763" cy="4038600"/>
            <a:chOff x="816" y="1488"/>
            <a:chExt cx="3923" cy="2544"/>
          </a:xfrm>
        </p:grpSpPr>
        <p:sp>
          <p:nvSpPr>
            <p:cNvPr id="72943" name="Rectangle 239">
              <a:extLst>
                <a:ext uri="{FF2B5EF4-FFF2-40B4-BE49-F238E27FC236}">
                  <a16:creationId xmlns:a16="http://schemas.microsoft.com/office/drawing/2014/main" id="{F1439B58-9A8F-4B67-8438-00E5FBFEA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488"/>
              <a:ext cx="3888" cy="86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2944" name="Rectangle 240">
              <a:extLst>
                <a:ext uri="{FF2B5EF4-FFF2-40B4-BE49-F238E27FC236}">
                  <a16:creationId xmlns:a16="http://schemas.microsoft.com/office/drawing/2014/main" id="{DB3391F9-274D-4C72-A065-248C6F3E3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2349"/>
              <a:ext cx="1872" cy="96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72945" name="Rectangle 241">
              <a:extLst>
                <a:ext uri="{FF2B5EF4-FFF2-40B4-BE49-F238E27FC236}">
                  <a16:creationId xmlns:a16="http://schemas.microsoft.com/office/drawing/2014/main" id="{8603560D-8FAD-4042-A079-40F406B98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60"/>
              <a:ext cx="1872" cy="67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2949" name="Line 245">
            <a:extLst>
              <a:ext uri="{FF2B5EF4-FFF2-40B4-BE49-F238E27FC236}">
                <a16:creationId xmlns:a16="http://schemas.microsoft.com/office/drawing/2014/main" id="{460A9CF5-9524-44FE-AE61-131DC3A20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5105400"/>
            <a:ext cx="0" cy="1295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72950" name="Text Box 246">
            <a:extLst>
              <a:ext uri="{FF2B5EF4-FFF2-40B4-BE49-F238E27FC236}">
                <a16:creationId xmlns:a16="http://schemas.microsoft.com/office/drawing/2014/main" id="{E317D145-879D-4BF5-8E85-85FC72A0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768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000">
                <a:solidFill>
                  <a:srgbClr val="800000"/>
                </a:solidFill>
                <a:cs typeface="Times New Roman" panose="02020603050405020304" pitchFamily="18" charset="0"/>
              </a:rPr>
              <a:t>S (0 à 30)</a:t>
            </a:r>
            <a:endParaRPr lang="fr-FR" altLang="fr-FR" sz="2000" b="0">
              <a:solidFill>
                <a:srgbClr val="800000"/>
              </a:solidFill>
              <a:cs typeface="Times New Roman" panose="02020603050405020304" pitchFamily="18" charset="0"/>
            </a:endParaRPr>
          </a:p>
          <a:p>
            <a:r>
              <a:rPr lang="fr-FR" altLang="fr-FR" sz="2000" b="0">
                <a:solidFill>
                  <a:srgbClr val="800000"/>
                </a:solidFill>
                <a:cs typeface="Times New Roman" panose="02020603050405020304" pitchFamily="18" charset="0"/>
              </a:rPr>
              <a:t>sections</a:t>
            </a:r>
          </a:p>
          <a:p>
            <a:r>
              <a:rPr lang="fr-FR" altLang="fr-FR" sz="2000" b="0">
                <a:solidFill>
                  <a:srgbClr val="800000"/>
                </a:solidFill>
                <a:cs typeface="Times New Roman" panose="02020603050405020304" pitchFamily="18" charset="0"/>
              </a:rPr>
              <a:t>critiques</a:t>
            </a:r>
          </a:p>
        </p:txBody>
      </p:sp>
      <p:sp>
        <p:nvSpPr>
          <p:cNvPr id="72951" name="Text Box 247">
            <a:extLst>
              <a:ext uri="{FF2B5EF4-FFF2-40B4-BE49-F238E27FC236}">
                <a16:creationId xmlns:a16="http://schemas.microsoft.com/office/drawing/2014/main" id="{5D21C83D-A395-477F-A6C3-9E59D9CC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292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fr-FR" altLang="fr-FR" sz="2000">
                <a:solidFill>
                  <a:srgbClr val="800000"/>
                </a:solidFill>
                <a:cs typeface="Times New Roman" panose="02020603050405020304" pitchFamily="18" charset="0"/>
              </a:rPr>
              <a:t>S (15)</a:t>
            </a:r>
            <a:endParaRPr lang="fr-FR" altLang="fr-FR" sz="2000" b="0">
              <a:solidFill>
                <a:srgbClr val="800000"/>
              </a:solidFill>
              <a:cs typeface="Times New Roman" panose="02020603050405020304" pitchFamily="18" charset="0"/>
            </a:endParaRPr>
          </a:p>
          <a:p>
            <a:r>
              <a:rPr lang="fr-FR" altLang="fr-FR" sz="2000" b="0">
                <a:solidFill>
                  <a:srgbClr val="800000"/>
                </a:solidFill>
                <a:cs typeface="Times New Roman" panose="02020603050405020304" pitchFamily="18" charset="0"/>
              </a:rPr>
              <a:t>section critique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7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"/>
                                        <p:tgtEl>
                                          <p:spTgt spid="7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"/>
                                        <p:tgtEl>
                                          <p:spTgt spid="7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950" grpId="0" autoUpdateAnimBg="0"/>
      <p:bldP spid="729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Group 84">
            <a:extLst>
              <a:ext uri="{FF2B5EF4-FFF2-40B4-BE49-F238E27FC236}">
                <a16:creationId xmlns:a16="http://schemas.microsoft.com/office/drawing/2014/main" id="{4B56F719-AF2E-489A-95B7-595E60FB5EC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905000"/>
            <a:ext cx="4419600" cy="3352800"/>
            <a:chOff x="1488" y="1200"/>
            <a:chExt cx="2784" cy="2112"/>
          </a:xfrm>
        </p:grpSpPr>
        <p:sp>
          <p:nvSpPr>
            <p:cNvPr id="31805" name="Rectangle 61">
              <a:extLst>
                <a:ext uri="{FF2B5EF4-FFF2-40B4-BE49-F238E27FC236}">
                  <a16:creationId xmlns:a16="http://schemas.microsoft.com/office/drawing/2014/main" id="{AB9043C1-4544-4338-936C-FBBC512D2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200"/>
              <a:ext cx="2784" cy="2112"/>
            </a:xfrm>
            <a:prstGeom prst="rect">
              <a:avLst/>
            </a:prstGeom>
            <a:pattFill prst="lgGrid">
              <a:fgClr>
                <a:srgbClr val="DDDDDD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1808" name="Group 64">
              <a:extLst>
                <a:ext uri="{FF2B5EF4-FFF2-40B4-BE49-F238E27FC236}">
                  <a16:creationId xmlns:a16="http://schemas.microsoft.com/office/drawing/2014/main" id="{7CAA5897-30F2-4DB0-A46C-2E50C9377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5" y="1204"/>
              <a:ext cx="1320" cy="108"/>
              <a:chOff x="2016" y="1488"/>
              <a:chExt cx="1320" cy="108"/>
            </a:xfrm>
          </p:grpSpPr>
          <p:pic>
            <p:nvPicPr>
              <p:cNvPr id="31806" name="Picture 62">
                <a:extLst>
                  <a:ext uri="{FF2B5EF4-FFF2-40B4-BE49-F238E27FC236}">
                    <a16:creationId xmlns:a16="http://schemas.microsoft.com/office/drawing/2014/main" id="{FFC0C6DD-11E4-4F89-9A42-024A3B5901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07" name="Picture 63">
                <a:extLst>
                  <a:ext uri="{FF2B5EF4-FFF2-40B4-BE49-F238E27FC236}">
                    <a16:creationId xmlns:a16="http://schemas.microsoft.com/office/drawing/2014/main" id="{3E17E69E-62FE-4F16-9049-4EFF5755D4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817" name="Group 73">
              <a:extLst>
                <a:ext uri="{FF2B5EF4-FFF2-40B4-BE49-F238E27FC236}">
                  <a16:creationId xmlns:a16="http://schemas.microsoft.com/office/drawing/2014/main" id="{09392382-88ED-4639-B6FC-61C948511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3204"/>
              <a:ext cx="1440" cy="108"/>
              <a:chOff x="3312" y="3456"/>
              <a:chExt cx="1440" cy="108"/>
            </a:xfrm>
          </p:grpSpPr>
          <p:pic>
            <p:nvPicPr>
              <p:cNvPr id="31815" name="Picture 71">
                <a:extLst>
                  <a:ext uri="{FF2B5EF4-FFF2-40B4-BE49-F238E27FC236}">
                    <a16:creationId xmlns:a16="http://schemas.microsoft.com/office/drawing/2014/main" id="{94FCE006-1708-466D-868F-46F81076D9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16" name="Picture 72">
                <a:extLst>
                  <a:ext uri="{FF2B5EF4-FFF2-40B4-BE49-F238E27FC236}">
                    <a16:creationId xmlns:a16="http://schemas.microsoft.com/office/drawing/2014/main" id="{A830AC90-C37C-4CD5-A24D-E782B08704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1791" name="Rectangle 47">
            <a:extLst>
              <a:ext uri="{FF2B5EF4-FFF2-40B4-BE49-F238E27FC236}">
                <a16:creationId xmlns:a16="http://schemas.microsoft.com/office/drawing/2014/main" id="{35BF4AB9-446A-4FD6-8799-C12433EA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1905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8000">
                <a:solidFill>
                  <a:schemeClr val="tx1"/>
                </a:solidFill>
              </a:rPr>
              <a:t>FIN</a:t>
            </a:r>
          </a:p>
        </p:txBody>
      </p:sp>
      <p:sp>
        <p:nvSpPr>
          <p:cNvPr id="31831" name="Rectangle 87">
            <a:extLst>
              <a:ext uri="{FF2B5EF4-FFF2-40B4-BE49-F238E27FC236}">
                <a16:creationId xmlns:a16="http://schemas.microsoft.com/office/drawing/2014/main" id="{456A528C-4112-43D7-A59C-4FDC73CE1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Text Box 12">
            <a:extLst>
              <a:ext uri="{FF2B5EF4-FFF2-40B4-BE49-F238E27FC236}">
                <a16:creationId xmlns:a16="http://schemas.microsoft.com/office/drawing/2014/main" id="{B2FC8AE4-1358-4768-BDE6-A1FC06E6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03338"/>
            <a:ext cx="3613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 dirty="0">
                <a:cs typeface="Times New Roman" panose="02020603050405020304" pitchFamily="18" charset="0"/>
              </a:rPr>
              <a:t>Il doit subir à nouveau les mêmes actions en A, B et C :</a:t>
            </a:r>
            <a:endParaRPr lang="fr-FR" altLang="fr-FR" sz="2000" b="0" dirty="0"/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4518672F-9048-4078-B858-827AD871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2187575"/>
            <a:ext cx="3687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Liaison </a:t>
            </a:r>
            <a:r>
              <a:rPr lang="fr-FR" altLang="fr-FR" sz="2000">
                <a:cs typeface="Times New Roman" panose="02020603050405020304" pitchFamily="18" charset="0"/>
              </a:rPr>
              <a:t>I</a:t>
            </a:r>
            <a:r>
              <a:rPr lang="fr-FR" altLang="fr-FR" sz="2000" b="0">
                <a:cs typeface="Times New Roman" panose="02020603050405020304" pitchFamily="18" charset="0"/>
              </a:rPr>
              <a:t> / </a:t>
            </a:r>
            <a:r>
              <a:rPr lang="fr-FR" altLang="fr-FR" sz="2000">
                <a:cs typeface="Times New Roman" panose="02020603050405020304" pitchFamily="18" charset="0"/>
              </a:rPr>
              <a:t>II </a:t>
            </a:r>
            <a:r>
              <a:rPr lang="fr-FR" altLang="fr-FR" sz="2000" b="0">
                <a:cs typeface="Times New Roman" panose="02020603050405020304" pitchFamily="18" charset="0"/>
              </a:rPr>
              <a:t>: </a:t>
            </a:r>
            <a:endParaRPr lang="fr-FR" altLang="fr-FR" sz="2000" b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4286" name="Rectangle 14">
            <a:extLst>
              <a:ext uri="{FF2B5EF4-FFF2-40B4-BE49-F238E27FC236}">
                <a16:creationId xmlns:a16="http://schemas.microsoft.com/office/drawing/2014/main" id="{71767EFD-052F-488B-9BCF-30AB5FE44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54287" name="Rectangle 15">
            <a:extLst>
              <a:ext uri="{FF2B5EF4-FFF2-40B4-BE49-F238E27FC236}">
                <a16:creationId xmlns:a16="http://schemas.microsoft.com/office/drawing/2014/main" id="{F82EDE2E-FCFE-4B08-BFFC-4A909120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Mise en évidence du phénomène de cohésion</a:t>
            </a:r>
          </a:p>
        </p:txBody>
      </p:sp>
      <p:sp>
        <p:nvSpPr>
          <p:cNvPr id="54301" name="Text Box 29">
            <a:extLst>
              <a:ext uri="{FF2B5EF4-FFF2-40B4-BE49-F238E27FC236}">
                <a16:creationId xmlns:a16="http://schemas.microsoft.com/office/drawing/2014/main" id="{53364E26-63A6-4478-9B13-70E1A251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2660650"/>
            <a:ext cx="314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FF0000"/>
                </a:solidFill>
                <a:cs typeface="Times New Roman" panose="02020603050405020304" pitchFamily="18" charset="0"/>
              </a:rPr>
              <a:t>ENCASTREMENT </a:t>
            </a:r>
          </a:p>
        </p:txBody>
      </p:sp>
      <p:grpSp>
        <p:nvGrpSpPr>
          <p:cNvPr id="54274" name="Group 2">
            <a:extLst>
              <a:ext uri="{FF2B5EF4-FFF2-40B4-BE49-F238E27FC236}">
                <a16:creationId xmlns:a16="http://schemas.microsoft.com/office/drawing/2014/main" id="{A5645EC7-9C86-4698-A785-20FC3826DB26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970088"/>
            <a:ext cx="4992687" cy="4076700"/>
            <a:chOff x="2493" y="1431"/>
            <a:chExt cx="3145" cy="2568"/>
          </a:xfrm>
        </p:grpSpPr>
        <p:sp>
          <p:nvSpPr>
            <p:cNvPr id="54275" name="Rectangle 3">
              <a:extLst>
                <a:ext uri="{FF2B5EF4-FFF2-40B4-BE49-F238E27FC236}">
                  <a16:creationId xmlns:a16="http://schemas.microsoft.com/office/drawing/2014/main" id="{770F050C-DE1B-434C-AA82-E51EA56AD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446"/>
              <a:ext cx="3145" cy="2553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54276" name="Group 4">
              <a:extLst>
                <a:ext uri="{FF2B5EF4-FFF2-40B4-BE49-F238E27FC236}">
                  <a16:creationId xmlns:a16="http://schemas.microsoft.com/office/drawing/2014/main" id="{59F46E6D-3357-45D8-A8D7-B341EBDCD6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7" y="1448"/>
              <a:ext cx="1193" cy="122"/>
              <a:chOff x="2016" y="1488"/>
              <a:chExt cx="1320" cy="108"/>
            </a:xfrm>
          </p:grpSpPr>
          <p:pic>
            <p:nvPicPr>
              <p:cNvPr id="54277" name="Picture 5">
                <a:extLst>
                  <a:ext uri="{FF2B5EF4-FFF2-40B4-BE49-F238E27FC236}">
                    <a16:creationId xmlns:a16="http://schemas.microsoft.com/office/drawing/2014/main" id="{C4A9E940-3773-460B-8684-8F4A90E4DF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78" name="Picture 6">
                <a:extLst>
                  <a:ext uri="{FF2B5EF4-FFF2-40B4-BE49-F238E27FC236}">
                    <a16:creationId xmlns:a16="http://schemas.microsoft.com/office/drawing/2014/main" id="{476CB152-2A99-4FE4-9FB9-7AE026A1DE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279" name="Group 7">
              <a:extLst>
                <a:ext uri="{FF2B5EF4-FFF2-40B4-BE49-F238E27FC236}">
                  <a16:creationId xmlns:a16="http://schemas.microsoft.com/office/drawing/2014/main" id="{8D04DFFA-22E3-4864-8BE2-5E74CF16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875"/>
              <a:ext cx="1302" cy="122"/>
              <a:chOff x="3312" y="3456"/>
              <a:chExt cx="1440" cy="108"/>
            </a:xfrm>
          </p:grpSpPr>
          <p:pic>
            <p:nvPicPr>
              <p:cNvPr id="54280" name="Picture 8">
                <a:extLst>
                  <a:ext uri="{FF2B5EF4-FFF2-40B4-BE49-F238E27FC236}">
                    <a16:creationId xmlns:a16="http://schemas.microsoft.com/office/drawing/2014/main" id="{B759FE9D-3358-4451-85D6-A49FB7B0B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81" name="Picture 9">
                <a:extLst>
                  <a:ext uri="{FF2B5EF4-FFF2-40B4-BE49-F238E27FC236}">
                    <a16:creationId xmlns:a16="http://schemas.microsoft.com/office/drawing/2014/main" id="{37BBDAD7-B2DD-4A8C-9DCB-B54E29C936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282" name="Text Box 10">
              <a:extLst>
                <a:ext uri="{FF2B5EF4-FFF2-40B4-BE49-F238E27FC236}">
                  <a16:creationId xmlns:a16="http://schemas.microsoft.com/office/drawing/2014/main" id="{5424E300-047A-4A0F-BD62-304C39044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1431"/>
              <a:ext cx="8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Roulette de chaise</a:t>
              </a:r>
            </a:p>
          </p:txBody>
        </p:sp>
        <p:sp>
          <p:nvSpPr>
            <p:cNvPr id="54283" name="Text Box 11">
              <a:extLst>
                <a:ext uri="{FF2B5EF4-FFF2-40B4-BE49-F238E27FC236}">
                  <a16:creationId xmlns:a16="http://schemas.microsoft.com/office/drawing/2014/main" id="{DBD0FC31-9EB2-4293-9A8A-C2DF449B9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85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1</a:t>
              </a:r>
            </a:p>
          </p:txBody>
        </p:sp>
      </p:grpSp>
      <p:grpSp>
        <p:nvGrpSpPr>
          <p:cNvPr id="54289" name="Group 17">
            <a:extLst>
              <a:ext uri="{FF2B5EF4-FFF2-40B4-BE49-F238E27FC236}">
                <a16:creationId xmlns:a16="http://schemas.microsoft.com/office/drawing/2014/main" id="{F32D06A4-0691-4398-BB82-F0A33C0F47D1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2381250"/>
            <a:ext cx="2681288" cy="3357563"/>
            <a:chOff x="1387" y="1357"/>
            <a:chExt cx="1689" cy="2115"/>
          </a:xfrm>
        </p:grpSpPr>
        <p:pic>
          <p:nvPicPr>
            <p:cNvPr id="54290" name="Picture 18">
              <a:extLst>
                <a:ext uri="{FF2B5EF4-FFF2-40B4-BE49-F238E27FC236}">
                  <a16:creationId xmlns:a16="http://schemas.microsoft.com/office/drawing/2014/main" id="{0D9096BB-03D0-457F-B524-A3A022C52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" y="1357"/>
              <a:ext cx="1689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1" name="Line 19">
              <a:extLst>
                <a:ext uri="{FF2B5EF4-FFF2-40B4-BE49-F238E27FC236}">
                  <a16:creationId xmlns:a16="http://schemas.microsoft.com/office/drawing/2014/main" id="{A750684A-EF8F-4411-8287-7750FA593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" y="2654"/>
              <a:ext cx="1250" cy="1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292" name="AutoShape 20">
            <a:extLst>
              <a:ext uri="{FF2B5EF4-FFF2-40B4-BE49-F238E27FC236}">
                <a16:creationId xmlns:a16="http://schemas.microsoft.com/office/drawing/2014/main" id="{91DDFD7A-43FF-4A1B-81EE-DDCBA2EBA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743200"/>
            <a:ext cx="1052513" cy="258763"/>
          </a:xfrm>
          <a:prstGeom prst="wedgeRectCallout">
            <a:avLst>
              <a:gd name="adj1" fmla="val -157241"/>
              <a:gd name="adj2" fmla="val 106282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fr-FR" altLang="fr-FR" sz="1400" b="0"/>
              <a:t>Corps</a:t>
            </a:r>
            <a:r>
              <a:rPr lang="fr-FR" altLang="fr-FR" sz="1400"/>
              <a:t> 1</a:t>
            </a:r>
          </a:p>
        </p:txBody>
      </p:sp>
      <p:sp>
        <p:nvSpPr>
          <p:cNvPr id="54293" name="AutoShape 21">
            <a:extLst>
              <a:ext uri="{FF2B5EF4-FFF2-40B4-BE49-F238E27FC236}">
                <a16:creationId xmlns:a16="http://schemas.microsoft.com/office/drawing/2014/main" id="{0042C455-03DC-40B2-91E6-FE98DDE2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155950"/>
            <a:ext cx="1052513" cy="473075"/>
          </a:xfrm>
          <a:prstGeom prst="wedgeRectCallout">
            <a:avLst>
              <a:gd name="adj1" fmla="val -138537"/>
              <a:gd name="adj2" fmla="val 81699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fr-FR" altLang="fr-FR" sz="1400" b="0"/>
              <a:t>Élément roulant </a:t>
            </a:r>
            <a:r>
              <a:rPr lang="fr-FR" altLang="fr-FR" sz="1400"/>
              <a:t>5</a:t>
            </a:r>
          </a:p>
        </p:txBody>
      </p:sp>
      <p:sp>
        <p:nvSpPr>
          <p:cNvPr id="54294" name="AutoShape 22">
            <a:extLst>
              <a:ext uri="{FF2B5EF4-FFF2-40B4-BE49-F238E27FC236}">
                <a16:creationId xmlns:a16="http://schemas.microsoft.com/office/drawing/2014/main" id="{27192DFD-39C1-42C4-AC99-2A6D99F4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4537075"/>
            <a:ext cx="1052513" cy="628650"/>
          </a:xfrm>
          <a:prstGeom prst="wedgeRectCallout">
            <a:avLst>
              <a:gd name="adj1" fmla="val -137935"/>
              <a:gd name="adj2" fmla="val -29796"/>
            </a:avLst>
          </a:prstGeom>
          <a:solidFill>
            <a:srgbClr val="FFFFFF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fr-FR" altLang="fr-FR" sz="1800" b="0">
                <a:solidFill>
                  <a:srgbClr val="0000FF"/>
                </a:solidFill>
              </a:rPr>
              <a:t>Axe </a:t>
            </a:r>
            <a:r>
              <a:rPr lang="fr-FR" altLang="fr-FR" sz="1800">
                <a:solidFill>
                  <a:srgbClr val="0000FF"/>
                </a:solidFill>
              </a:rPr>
              <a:t>3</a:t>
            </a:r>
          </a:p>
          <a:p>
            <a:pPr eaLnBrk="0" hangingPunct="0">
              <a:lnSpc>
                <a:spcPct val="110000"/>
              </a:lnSpc>
            </a:pPr>
            <a:r>
              <a:rPr lang="fr-FR" altLang="fr-FR" sz="1800" b="0">
                <a:solidFill>
                  <a:srgbClr val="0000FF"/>
                </a:solidFill>
              </a:rPr>
              <a:t>recollé</a:t>
            </a:r>
          </a:p>
        </p:txBody>
      </p:sp>
      <p:sp>
        <p:nvSpPr>
          <p:cNvPr id="54295" name="Line 23">
            <a:extLst>
              <a:ext uri="{FF2B5EF4-FFF2-40B4-BE49-F238E27FC236}">
                <a16:creationId xmlns:a16="http://schemas.microsoft.com/office/drawing/2014/main" id="{73584511-AAD9-4088-839F-91EE9514D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1750" y="3729038"/>
            <a:ext cx="0" cy="7270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96" name="Oval 24">
            <a:extLst>
              <a:ext uri="{FF2B5EF4-FFF2-40B4-BE49-F238E27FC236}">
                <a16:creationId xmlns:a16="http://schemas.microsoft.com/office/drawing/2014/main" id="{6FAB0522-7BB9-4BBA-867D-AD409888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695825"/>
            <a:ext cx="358775" cy="504825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fr-FR" altLang="fr-FR" sz="2000"/>
              <a:t>A</a:t>
            </a:r>
          </a:p>
        </p:txBody>
      </p:sp>
      <p:sp>
        <p:nvSpPr>
          <p:cNvPr id="54298" name="Line 26">
            <a:extLst>
              <a:ext uri="{FF2B5EF4-FFF2-40B4-BE49-F238E27FC236}">
                <a16:creationId xmlns:a16="http://schemas.microsoft.com/office/drawing/2014/main" id="{F59BB33E-542F-46B9-9489-500DF3569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688" y="4511675"/>
            <a:ext cx="0" cy="1416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300" name="Line 28">
            <a:extLst>
              <a:ext uri="{FF2B5EF4-FFF2-40B4-BE49-F238E27FC236}">
                <a16:creationId xmlns:a16="http://schemas.microsoft.com/office/drawing/2014/main" id="{7F802534-490B-48D4-856A-A9BF04B1AA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6675" y="3843338"/>
            <a:ext cx="0" cy="7270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303" name="Oval 31">
            <a:extLst>
              <a:ext uri="{FF2B5EF4-FFF2-40B4-BE49-F238E27FC236}">
                <a16:creationId xmlns:a16="http://schemas.microsoft.com/office/drawing/2014/main" id="{DA9FB280-EC23-43DF-8E98-CD7FF2525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3929063"/>
            <a:ext cx="358775" cy="504825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fr-FR" altLang="fr-FR" sz="2000"/>
              <a:t>B</a:t>
            </a:r>
          </a:p>
        </p:txBody>
      </p:sp>
      <p:sp>
        <p:nvSpPr>
          <p:cNvPr id="54304" name="Oval 32">
            <a:extLst>
              <a:ext uri="{FF2B5EF4-FFF2-40B4-BE49-F238E27FC236}">
                <a16:creationId xmlns:a16="http://schemas.microsoft.com/office/drawing/2014/main" id="{E531F040-9570-4B7B-B17F-499954EE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5" y="4849813"/>
            <a:ext cx="358775" cy="504825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eaLnBrk="0" hangingPunct="0"/>
            <a:r>
              <a:rPr lang="fr-FR" altLang="fr-FR" sz="2000"/>
              <a:t>C</a:t>
            </a:r>
          </a:p>
        </p:txBody>
      </p:sp>
      <p:sp>
        <p:nvSpPr>
          <p:cNvPr id="54326" name="Text Box 54">
            <a:extLst>
              <a:ext uri="{FF2B5EF4-FFF2-40B4-BE49-F238E27FC236}">
                <a16:creationId xmlns:a16="http://schemas.microsoft.com/office/drawing/2014/main" id="{1164E911-EB3B-4ED3-A735-CD6DEB9D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269875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54327" name="Oval 55">
            <a:extLst>
              <a:ext uri="{FF2B5EF4-FFF2-40B4-BE49-F238E27FC236}">
                <a16:creationId xmlns:a16="http://schemas.microsoft.com/office/drawing/2014/main" id="{15E51CA7-B1B8-40BA-B3AD-3923AC77124A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5956300" y="4365625"/>
            <a:ext cx="92075" cy="395288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54328" name="AutoShape 56">
            <a:extLst>
              <a:ext uri="{FF2B5EF4-FFF2-40B4-BE49-F238E27FC236}">
                <a16:creationId xmlns:a16="http://schemas.microsoft.com/office/drawing/2014/main" id="{08745DD3-701C-4F52-9293-85E211C9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876800"/>
            <a:ext cx="314325" cy="414338"/>
          </a:xfrm>
          <a:prstGeom prst="wedgeRectCallout">
            <a:avLst>
              <a:gd name="adj1" fmla="val -34343"/>
              <a:gd name="adj2" fmla="val -117051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2000"/>
              <a:t>I</a:t>
            </a:r>
          </a:p>
        </p:txBody>
      </p:sp>
      <p:sp>
        <p:nvSpPr>
          <p:cNvPr id="54329" name="AutoShape 57">
            <a:extLst>
              <a:ext uri="{FF2B5EF4-FFF2-40B4-BE49-F238E27FC236}">
                <a16:creationId xmlns:a16="http://schemas.microsoft.com/office/drawing/2014/main" id="{C49C2638-C6C3-4927-B26D-ACC00F6B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76800"/>
            <a:ext cx="304800" cy="430213"/>
          </a:xfrm>
          <a:prstGeom prst="wedgeRectCallout">
            <a:avLst>
              <a:gd name="adj1" fmla="val 35940"/>
              <a:gd name="adj2" fmla="val -95019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fr-FR" altLang="fr-FR" sz="2000"/>
              <a:t>II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utoUpdateAnimBg="0"/>
      <p:bldP spid="54285" grpId="0" autoUpdateAnimBg="0"/>
      <p:bldP spid="54301" grpId="0" autoUpdateAnimBg="0"/>
      <p:bldP spid="54326" grpId="0" animBg="1" autoUpdateAnimBg="0"/>
      <p:bldP spid="54328" grpId="0" animBg="1" autoUpdateAnimBg="0"/>
      <p:bldP spid="5432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>
            <a:extLst>
              <a:ext uri="{FF2B5EF4-FFF2-40B4-BE49-F238E27FC236}">
                <a16:creationId xmlns:a16="http://schemas.microsoft.com/office/drawing/2014/main" id="{66EFA66A-1975-45AC-8DC8-27E0077B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508125"/>
            <a:ext cx="3687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Isolons le morceau </a:t>
            </a:r>
            <a:r>
              <a:rPr lang="fr-FR" altLang="fr-FR" sz="2000">
                <a:cs typeface="Times New Roman" panose="02020603050405020304" pitchFamily="18" charset="0"/>
              </a:rPr>
              <a:t>I </a:t>
            </a:r>
            <a:r>
              <a:rPr lang="fr-FR" altLang="fr-FR" sz="2000" b="0">
                <a:cs typeface="Times New Roman" panose="02020603050405020304" pitchFamily="18" charset="0"/>
              </a:rPr>
              <a:t>: </a:t>
            </a:r>
            <a:endParaRPr lang="fr-FR" altLang="fr-FR" sz="2000" b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BB9E2E9D-9970-4CDC-9CAC-35171D54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5E7C76B-F55C-4B6A-B130-FFE4A2EF4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dirty="0">
                <a:solidFill>
                  <a:srgbClr val="5A6D76"/>
                </a:solidFill>
                <a:cs typeface="Times New Roman" panose="02020603050405020304" pitchFamily="18" charset="0"/>
              </a:rPr>
              <a:t>Mise en évidence du phénomène de cohésion</a:t>
            </a:r>
          </a:p>
        </p:txBody>
      </p:sp>
      <p:grpSp>
        <p:nvGrpSpPr>
          <p:cNvPr id="55303" name="Group 7">
            <a:extLst>
              <a:ext uri="{FF2B5EF4-FFF2-40B4-BE49-F238E27FC236}">
                <a16:creationId xmlns:a16="http://schemas.microsoft.com/office/drawing/2014/main" id="{67C016B2-88FA-4B77-84A7-5ABF36B9A55B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970088"/>
            <a:ext cx="4992687" cy="4076700"/>
            <a:chOff x="2493" y="1431"/>
            <a:chExt cx="3145" cy="2568"/>
          </a:xfrm>
        </p:grpSpPr>
        <p:sp>
          <p:nvSpPr>
            <p:cNvPr id="55304" name="Rectangle 8">
              <a:extLst>
                <a:ext uri="{FF2B5EF4-FFF2-40B4-BE49-F238E27FC236}">
                  <a16:creationId xmlns:a16="http://schemas.microsoft.com/office/drawing/2014/main" id="{CB0D8C93-87D2-4B2E-84BE-C90F76195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446"/>
              <a:ext cx="3145" cy="2553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55305" name="Group 9">
              <a:extLst>
                <a:ext uri="{FF2B5EF4-FFF2-40B4-BE49-F238E27FC236}">
                  <a16:creationId xmlns:a16="http://schemas.microsoft.com/office/drawing/2014/main" id="{C2149E8D-596D-475C-8552-57CC26D74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7" y="1448"/>
              <a:ext cx="1193" cy="122"/>
              <a:chOff x="2016" y="1488"/>
              <a:chExt cx="1320" cy="108"/>
            </a:xfrm>
          </p:grpSpPr>
          <p:pic>
            <p:nvPicPr>
              <p:cNvPr id="55306" name="Picture 10">
                <a:extLst>
                  <a:ext uri="{FF2B5EF4-FFF2-40B4-BE49-F238E27FC236}">
                    <a16:creationId xmlns:a16="http://schemas.microsoft.com/office/drawing/2014/main" id="{1A591EDC-B3F2-4FA1-9935-396D233543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07" name="Picture 11">
                <a:extLst>
                  <a:ext uri="{FF2B5EF4-FFF2-40B4-BE49-F238E27FC236}">
                    <a16:creationId xmlns:a16="http://schemas.microsoft.com/office/drawing/2014/main" id="{AB81F6B2-946F-43D1-A7DD-47495F89E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308" name="Group 12">
              <a:extLst>
                <a:ext uri="{FF2B5EF4-FFF2-40B4-BE49-F238E27FC236}">
                  <a16:creationId xmlns:a16="http://schemas.microsoft.com/office/drawing/2014/main" id="{644B6CFC-D19B-4E52-A211-12328C8C6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875"/>
              <a:ext cx="1302" cy="122"/>
              <a:chOff x="3312" y="3456"/>
              <a:chExt cx="1440" cy="108"/>
            </a:xfrm>
          </p:grpSpPr>
          <p:pic>
            <p:nvPicPr>
              <p:cNvPr id="55309" name="Picture 13">
                <a:extLst>
                  <a:ext uri="{FF2B5EF4-FFF2-40B4-BE49-F238E27FC236}">
                    <a16:creationId xmlns:a16="http://schemas.microsoft.com/office/drawing/2014/main" id="{32F35B66-6A4A-443C-A7BB-124227E4F8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10" name="Picture 14">
                <a:extLst>
                  <a:ext uri="{FF2B5EF4-FFF2-40B4-BE49-F238E27FC236}">
                    <a16:creationId xmlns:a16="http://schemas.microsoft.com/office/drawing/2014/main" id="{D2A5C2EC-9990-4080-8D42-2525BBDAD1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311" name="Text Box 15">
              <a:extLst>
                <a:ext uri="{FF2B5EF4-FFF2-40B4-BE49-F238E27FC236}">
                  <a16:creationId xmlns:a16="http://schemas.microsoft.com/office/drawing/2014/main" id="{2B5AECB4-EAED-4263-A426-A83B555B5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1431"/>
              <a:ext cx="8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Morceau I isolé</a:t>
              </a:r>
            </a:p>
          </p:txBody>
        </p:sp>
        <p:sp>
          <p:nvSpPr>
            <p:cNvPr id="55312" name="Text Box 16">
              <a:extLst>
                <a:ext uri="{FF2B5EF4-FFF2-40B4-BE49-F238E27FC236}">
                  <a16:creationId xmlns:a16="http://schemas.microsoft.com/office/drawing/2014/main" id="{2BD3B280-9611-41D1-8A10-5792CFFE2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85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Figure 3</a:t>
              </a:r>
            </a:p>
          </p:txBody>
        </p:sp>
      </p:grpSp>
      <p:sp>
        <p:nvSpPr>
          <p:cNvPr id="55325" name="Text Box 29">
            <a:extLst>
              <a:ext uri="{FF2B5EF4-FFF2-40B4-BE49-F238E27FC236}">
                <a16:creationId xmlns:a16="http://schemas.microsoft.com/office/drawing/2014/main" id="{0388225A-51A2-4514-A6D1-AF324783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33800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55348" name="Text Box 52">
            <a:extLst>
              <a:ext uri="{FF2B5EF4-FFF2-40B4-BE49-F238E27FC236}">
                <a16:creationId xmlns:a16="http://schemas.microsoft.com/office/drawing/2014/main" id="{41A1004E-0BD4-40EB-A4D5-4B8BA374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71975"/>
            <a:ext cx="914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3600">
                <a:solidFill>
                  <a:srgbClr val="FF0000"/>
                </a:solidFill>
              </a:rPr>
              <a:t>X	L</a:t>
            </a:r>
          </a:p>
          <a:p>
            <a:pPr eaLnBrk="0" hangingPunct="0"/>
            <a:r>
              <a:rPr lang="fr-FR" altLang="fr-FR" sz="3600">
                <a:solidFill>
                  <a:srgbClr val="FF0000"/>
                </a:solidFill>
              </a:rPr>
              <a:t>Y	M</a:t>
            </a:r>
          </a:p>
          <a:p>
            <a:pPr eaLnBrk="0" hangingPunct="0"/>
            <a:r>
              <a:rPr lang="fr-FR" altLang="fr-FR" sz="3600">
                <a:solidFill>
                  <a:srgbClr val="FF0000"/>
                </a:solidFill>
              </a:rPr>
              <a:t>Z	N</a:t>
            </a:r>
          </a:p>
        </p:txBody>
      </p:sp>
      <p:grpSp>
        <p:nvGrpSpPr>
          <p:cNvPr id="55374" name="Group 78">
            <a:extLst>
              <a:ext uri="{FF2B5EF4-FFF2-40B4-BE49-F238E27FC236}">
                <a16:creationId xmlns:a16="http://schemas.microsoft.com/office/drawing/2014/main" id="{15BB5F85-172E-47CE-B790-BEC33E57BF3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462463"/>
            <a:ext cx="2862263" cy="1538287"/>
            <a:chOff x="336" y="2523"/>
            <a:chExt cx="1803" cy="969"/>
          </a:xfrm>
        </p:grpSpPr>
        <p:sp>
          <p:nvSpPr>
            <p:cNvPr id="55339" name="AutoShape 43">
              <a:extLst>
                <a:ext uri="{FF2B5EF4-FFF2-40B4-BE49-F238E27FC236}">
                  <a16:creationId xmlns:a16="http://schemas.microsoft.com/office/drawing/2014/main" id="{A0D43A8D-85A8-4E63-9BD6-7496BE893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821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40" name="Text Box 44">
              <a:extLst>
                <a:ext uri="{FF2B5EF4-FFF2-40B4-BE49-F238E27FC236}">
                  <a16:creationId xmlns:a16="http://schemas.microsoft.com/office/drawing/2014/main" id="{207DD2FA-E650-40C7-B079-B2FE28491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908"/>
              <a:ext cx="11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55342" name="Text Box 46">
              <a:extLst>
                <a:ext uri="{FF2B5EF4-FFF2-40B4-BE49-F238E27FC236}">
                  <a16:creationId xmlns:a16="http://schemas.microsoft.com/office/drawing/2014/main" id="{A5D6537A-41E5-4AC2-8114-407231C7C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" y="2803"/>
              <a:ext cx="48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4000" b="0">
                  <a:latin typeface="French Script MT" panose="03020402040607040605" pitchFamily="66" charset="0"/>
                </a:rPr>
                <a:t>T</a:t>
              </a:r>
              <a:r>
                <a:rPr lang="fr-FR" altLang="fr-FR" sz="2400" baseline="-25000"/>
                <a:t>II</a:t>
              </a:r>
              <a:r>
                <a:rPr lang="fr-FR" altLang="fr-FR" sz="2400" b="0" baseline="-25000"/>
                <a:t> / </a:t>
              </a:r>
              <a:r>
                <a:rPr lang="fr-FR" altLang="fr-FR" sz="2400" baseline="-25000"/>
                <a:t>I</a:t>
              </a:r>
              <a:endParaRPr lang="fr-FR" altLang="fr-F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55343" name="AutoShape 47">
              <a:extLst>
                <a:ext uri="{FF2B5EF4-FFF2-40B4-BE49-F238E27FC236}">
                  <a16:creationId xmlns:a16="http://schemas.microsoft.com/office/drawing/2014/main" id="{6A29FFCE-C453-427C-82C9-43FCC5916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532"/>
              <a:ext cx="70" cy="912"/>
            </a:xfrm>
            <a:prstGeom prst="leftBrace">
              <a:avLst>
                <a:gd name="adj1" fmla="val 10857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44" name="AutoShape 48">
              <a:extLst>
                <a:ext uri="{FF2B5EF4-FFF2-40B4-BE49-F238E27FC236}">
                  <a16:creationId xmlns:a16="http://schemas.microsoft.com/office/drawing/2014/main" id="{1741F546-BC5C-47B9-AE62-390385879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523"/>
              <a:ext cx="70" cy="923"/>
            </a:xfrm>
            <a:prstGeom prst="rightBrace">
              <a:avLst>
                <a:gd name="adj1" fmla="val 10988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45" name="Text Box 49">
              <a:extLst>
                <a:ext uri="{FF2B5EF4-FFF2-40B4-BE49-F238E27FC236}">
                  <a16:creationId xmlns:a16="http://schemas.microsoft.com/office/drawing/2014/main" id="{6EA93BF6-2175-49C1-9CC7-4F1B76A1F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76"/>
              <a:ext cx="13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55346" name="Text Box 50">
              <a:extLst>
                <a:ext uri="{FF2B5EF4-FFF2-40B4-BE49-F238E27FC236}">
                  <a16:creationId xmlns:a16="http://schemas.microsoft.com/office/drawing/2014/main" id="{97C705F0-D453-4F47-AC73-C8E9EC161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381"/>
              <a:ext cx="71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/>
                <a:t>R</a:t>
              </a:r>
            </a:p>
          </p:txBody>
        </p:sp>
        <p:sp>
          <p:nvSpPr>
            <p:cNvPr id="55347" name="Rectangle 51">
              <a:extLst>
                <a:ext uri="{FF2B5EF4-FFF2-40B4-BE49-F238E27FC236}">
                  <a16:creationId xmlns:a16="http://schemas.microsoft.com/office/drawing/2014/main" id="{8201B5B9-7BE6-47E1-9232-AA3B58064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83"/>
              <a:ext cx="10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49" name="AutoShape 53">
              <a:extLst>
                <a:ext uri="{FF2B5EF4-FFF2-40B4-BE49-F238E27FC236}">
                  <a16:creationId xmlns:a16="http://schemas.microsoft.com/office/drawing/2014/main" id="{C04BF069-B81D-43BB-8D9C-B378064165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" y="2814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5373" name="Group 77">
            <a:extLst>
              <a:ext uri="{FF2B5EF4-FFF2-40B4-BE49-F238E27FC236}">
                <a16:creationId xmlns:a16="http://schemas.microsoft.com/office/drawing/2014/main" id="{AB705F9E-EA3B-43D3-80E8-BE59A743844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438400"/>
            <a:ext cx="4038600" cy="2590800"/>
            <a:chOff x="2880" y="1632"/>
            <a:chExt cx="2544" cy="1632"/>
          </a:xfrm>
        </p:grpSpPr>
        <p:pic>
          <p:nvPicPr>
            <p:cNvPr id="55326" name="Picture 30">
              <a:extLst>
                <a:ext uri="{FF2B5EF4-FFF2-40B4-BE49-F238E27FC236}">
                  <a16:creationId xmlns:a16="http://schemas.microsoft.com/office/drawing/2014/main" id="{04854F79-B306-4D11-A515-482D1115B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2026"/>
              <a:ext cx="2229" cy="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27" name="Line 31">
              <a:extLst>
                <a:ext uri="{FF2B5EF4-FFF2-40B4-BE49-F238E27FC236}">
                  <a16:creationId xmlns:a16="http://schemas.microsoft.com/office/drawing/2014/main" id="{EA9BBFAD-5F9E-4670-872F-0D4A14927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6" y="1905"/>
              <a:ext cx="0" cy="4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28" name="Oval 32">
              <a:extLst>
                <a:ext uri="{FF2B5EF4-FFF2-40B4-BE49-F238E27FC236}">
                  <a16:creationId xmlns:a16="http://schemas.microsoft.com/office/drawing/2014/main" id="{337EDB85-9F52-46C5-A00B-8AE709856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1826"/>
              <a:ext cx="226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/>
                <a:t>A</a:t>
              </a:r>
            </a:p>
          </p:txBody>
        </p:sp>
        <p:sp>
          <p:nvSpPr>
            <p:cNvPr id="55329" name="Line 33">
              <a:extLst>
                <a:ext uri="{FF2B5EF4-FFF2-40B4-BE49-F238E27FC236}">
                  <a16:creationId xmlns:a16="http://schemas.microsoft.com/office/drawing/2014/main" id="{51424CFD-D48A-403C-8C82-F54614C41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2" y="2384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30" name="Oval 34">
              <a:extLst>
                <a:ext uri="{FF2B5EF4-FFF2-40B4-BE49-F238E27FC236}">
                  <a16:creationId xmlns:a16="http://schemas.microsoft.com/office/drawing/2014/main" id="{95BDE267-233C-4461-80FA-7E044543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2" y="2632"/>
              <a:ext cx="226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/>
                <a:t>B</a:t>
              </a:r>
            </a:p>
          </p:txBody>
        </p:sp>
        <p:sp>
          <p:nvSpPr>
            <p:cNvPr id="55331" name="Oval 35">
              <a:extLst>
                <a:ext uri="{FF2B5EF4-FFF2-40B4-BE49-F238E27FC236}">
                  <a16:creationId xmlns:a16="http://schemas.microsoft.com/office/drawing/2014/main" id="{524192CF-7825-43AB-95BC-EA2B3C4D3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996"/>
              <a:ext cx="225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/>
                <a:t>G</a:t>
              </a:r>
            </a:p>
          </p:txBody>
        </p:sp>
        <p:sp>
          <p:nvSpPr>
            <p:cNvPr id="55332" name="AutoShape 36">
              <a:extLst>
                <a:ext uri="{FF2B5EF4-FFF2-40B4-BE49-F238E27FC236}">
                  <a16:creationId xmlns:a16="http://schemas.microsoft.com/office/drawing/2014/main" id="{57EF27F3-B3EA-4644-99F8-DF3A7EE13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2668"/>
              <a:ext cx="678" cy="187"/>
            </a:xfrm>
            <a:prstGeom prst="wedgeRectCallout">
              <a:avLst>
                <a:gd name="adj1" fmla="val 46606"/>
                <a:gd name="adj2" fmla="val -127542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fr-FR" altLang="fr-FR" sz="1400"/>
                <a:t>Morceau I</a:t>
              </a:r>
            </a:p>
          </p:txBody>
        </p:sp>
        <p:sp>
          <p:nvSpPr>
            <p:cNvPr id="55333" name="Line 37">
              <a:extLst>
                <a:ext uri="{FF2B5EF4-FFF2-40B4-BE49-F238E27FC236}">
                  <a16:creationId xmlns:a16="http://schemas.microsoft.com/office/drawing/2014/main" id="{A10288A2-72A2-4269-A26E-EA56B2870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330"/>
              <a:ext cx="1837" cy="1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34" name="Line 38">
              <a:extLst>
                <a:ext uri="{FF2B5EF4-FFF2-40B4-BE49-F238E27FC236}">
                  <a16:creationId xmlns:a16="http://schemas.microsoft.com/office/drawing/2014/main" id="{4AD72AE3-FD90-4C3D-8877-DD921B6B9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8" y="1635"/>
              <a:ext cx="0" cy="2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35" name="Line 39">
              <a:extLst>
                <a:ext uri="{FF2B5EF4-FFF2-40B4-BE49-F238E27FC236}">
                  <a16:creationId xmlns:a16="http://schemas.microsoft.com/office/drawing/2014/main" id="{F1B0657E-FC0A-4215-8764-913124AB8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" y="2337"/>
              <a:ext cx="404" cy="1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36" name="Text Box 40">
              <a:extLst>
                <a:ext uri="{FF2B5EF4-FFF2-40B4-BE49-F238E27FC236}">
                  <a16:creationId xmlns:a16="http://schemas.microsoft.com/office/drawing/2014/main" id="{A0DB1281-F6FD-4E27-A357-C178BC9BA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" y="2247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55337" name="Text Box 41">
              <a:extLst>
                <a:ext uri="{FF2B5EF4-FFF2-40B4-BE49-F238E27FC236}">
                  <a16:creationId xmlns:a16="http://schemas.microsoft.com/office/drawing/2014/main" id="{D074328F-0FFD-4724-BB61-D615021A8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163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55338" name="Text Box 42">
              <a:extLst>
                <a:ext uri="{FF2B5EF4-FFF2-40B4-BE49-F238E27FC236}">
                  <a16:creationId xmlns:a16="http://schemas.microsoft.com/office/drawing/2014/main" id="{95221996-A84C-4F7D-92DA-51597CA75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00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z</a:t>
              </a:r>
            </a:p>
          </p:txBody>
        </p:sp>
        <p:sp>
          <p:nvSpPr>
            <p:cNvPr id="55350" name="Line 54">
              <a:extLst>
                <a:ext uri="{FF2B5EF4-FFF2-40B4-BE49-F238E27FC236}">
                  <a16:creationId xmlns:a16="http://schemas.microsoft.com/office/drawing/2014/main" id="{9F2ECB9F-8266-46DD-83DF-11DC8C6C7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1" y="2289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5351" name="Line 55">
              <a:extLst>
                <a:ext uri="{FF2B5EF4-FFF2-40B4-BE49-F238E27FC236}">
                  <a16:creationId xmlns:a16="http://schemas.microsoft.com/office/drawing/2014/main" id="{F05DA933-5728-4D26-9A9C-6C122E707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674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5352" name="Line 56">
              <a:extLst>
                <a:ext uri="{FF2B5EF4-FFF2-40B4-BE49-F238E27FC236}">
                  <a16:creationId xmlns:a16="http://schemas.microsoft.com/office/drawing/2014/main" id="{B8A25FA6-EFD5-4B75-9E28-AA6A7CCDB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447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sp>
        <p:nvSpPr>
          <p:cNvPr id="55355" name="Oval 59">
            <a:extLst>
              <a:ext uri="{FF2B5EF4-FFF2-40B4-BE49-F238E27FC236}">
                <a16:creationId xmlns:a16="http://schemas.microsoft.com/office/drawing/2014/main" id="{E799C7DB-AD30-4082-9148-B2F40224A3CB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7045325" y="3273425"/>
            <a:ext cx="177800" cy="762000"/>
          </a:xfrm>
          <a:prstGeom prst="ellipse">
            <a:avLst/>
          </a:prstGeom>
          <a:solidFill>
            <a:srgbClr val="FF0000">
              <a:alpha val="50000"/>
            </a:srgbClr>
          </a:solidFill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grpSp>
        <p:nvGrpSpPr>
          <p:cNvPr id="55356" name="Group 60">
            <a:extLst>
              <a:ext uri="{FF2B5EF4-FFF2-40B4-BE49-F238E27FC236}">
                <a16:creationId xmlns:a16="http://schemas.microsoft.com/office/drawing/2014/main" id="{B0DD320D-2DBE-406A-AE1D-9E17D8C71C3E}"/>
              </a:ext>
            </a:extLst>
          </p:cNvPr>
          <p:cNvGrpSpPr>
            <a:grpSpLocks/>
          </p:cNvGrpSpPr>
          <p:nvPr/>
        </p:nvGrpSpPr>
        <p:grpSpPr bwMode="auto">
          <a:xfrm rot="4187949">
            <a:off x="7591425" y="2744788"/>
            <a:ext cx="188913" cy="1246187"/>
            <a:chOff x="4778" y="677"/>
            <a:chExt cx="119" cy="785"/>
          </a:xfrm>
        </p:grpSpPr>
        <p:sp>
          <p:nvSpPr>
            <p:cNvPr id="55357" name="Line 61">
              <a:extLst>
                <a:ext uri="{FF2B5EF4-FFF2-40B4-BE49-F238E27FC236}">
                  <a16:creationId xmlns:a16="http://schemas.microsoft.com/office/drawing/2014/main" id="{DD6FC798-133C-4183-978D-3969E3148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677"/>
              <a:ext cx="0" cy="4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58" name="Line 62">
              <a:extLst>
                <a:ext uri="{FF2B5EF4-FFF2-40B4-BE49-F238E27FC236}">
                  <a16:creationId xmlns:a16="http://schemas.microsoft.com/office/drawing/2014/main" id="{AC026506-8870-43D9-9B4C-45EAAB7943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008"/>
              <a:ext cx="119" cy="1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59" name="Line 63">
              <a:extLst>
                <a:ext uri="{FF2B5EF4-FFF2-40B4-BE49-F238E27FC236}">
                  <a16:creationId xmlns:a16="http://schemas.microsoft.com/office/drawing/2014/main" id="{76F5C97A-2105-4FA8-8FDE-D234F5E4C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1" y="1004"/>
              <a:ext cx="0" cy="4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5360" name="Group 64">
            <a:extLst>
              <a:ext uri="{FF2B5EF4-FFF2-40B4-BE49-F238E27FC236}">
                <a16:creationId xmlns:a16="http://schemas.microsoft.com/office/drawing/2014/main" id="{710C8B52-353A-4710-91CD-17031FC6DC9E}"/>
              </a:ext>
            </a:extLst>
          </p:cNvPr>
          <p:cNvGrpSpPr>
            <a:grpSpLocks/>
          </p:cNvGrpSpPr>
          <p:nvPr/>
        </p:nvGrpSpPr>
        <p:grpSpPr bwMode="auto">
          <a:xfrm rot="17412051" flipV="1">
            <a:off x="7608887" y="3328988"/>
            <a:ext cx="188913" cy="1246188"/>
            <a:chOff x="4778" y="677"/>
            <a:chExt cx="119" cy="785"/>
          </a:xfrm>
        </p:grpSpPr>
        <p:sp>
          <p:nvSpPr>
            <p:cNvPr id="55361" name="Line 65">
              <a:extLst>
                <a:ext uri="{FF2B5EF4-FFF2-40B4-BE49-F238E27FC236}">
                  <a16:creationId xmlns:a16="http://schemas.microsoft.com/office/drawing/2014/main" id="{3E301E6A-42E7-47B4-9E0C-B908188F3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677"/>
              <a:ext cx="0" cy="458"/>
            </a:xfrm>
            <a:prstGeom prst="lin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62" name="Line 66">
              <a:extLst>
                <a:ext uri="{FF2B5EF4-FFF2-40B4-BE49-F238E27FC236}">
                  <a16:creationId xmlns:a16="http://schemas.microsoft.com/office/drawing/2014/main" id="{A576AC70-D422-4107-8B84-24961331E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8" y="1008"/>
              <a:ext cx="119" cy="127"/>
            </a:xfrm>
            <a:prstGeom prst="lin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363" name="Line 67">
              <a:extLst>
                <a:ext uri="{FF2B5EF4-FFF2-40B4-BE49-F238E27FC236}">
                  <a16:creationId xmlns:a16="http://schemas.microsoft.com/office/drawing/2014/main" id="{DDF1F15C-3901-461A-A0F1-0D572BAAB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1" y="1004"/>
              <a:ext cx="0" cy="458"/>
            </a:xfrm>
            <a:prstGeom prst="lin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5364" name="Text Box 68">
            <a:extLst>
              <a:ext uri="{FF2B5EF4-FFF2-40B4-BE49-F238E27FC236}">
                <a16:creationId xmlns:a16="http://schemas.microsoft.com/office/drawing/2014/main" id="{01FDB961-CFE3-449A-A4C5-8544542A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70125"/>
            <a:ext cx="373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Dans l’encastrement réalisé par collage, le torseur de l’action mécanique transmise du morceau </a:t>
            </a:r>
            <a:r>
              <a:rPr lang="fr-FR" altLang="fr-FR" sz="2000">
                <a:cs typeface="Times New Roman" panose="02020603050405020304" pitchFamily="18" charset="0"/>
              </a:rPr>
              <a:t>II</a:t>
            </a:r>
            <a:r>
              <a:rPr lang="fr-FR" altLang="fr-FR" sz="2000" b="0">
                <a:cs typeface="Times New Roman" panose="02020603050405020304" pitchFamily="18" charset="0"/>
              </a:rPr>
              <a:t> au </a:t>
            </a:r>
            <a:r>
              <a:rPr lang="fr-FR" altLang="fr-FR" sz="2000">
                <a:cs typeface="Times New Roman" panose="02020603050405020304" pitchFamily="18" charset="0"/>
              </a:rPr>
              <a:t>I</a:t>
            </a:r>
            <a:r>
              <a:rPr lang="fr-FR" altLang="fr-FR" sz="2000" b="0">
                <a:cs typeface="Times New Roman" panose="02020603050405020304" pitchFamily="18" charset="0"/>
              </a:rPr>
              <a:t> doit s’écrire :</a:t>
            </a:r>
          </a:p>
        </p:txBody>
      </p:sp>
      <p:grpSp>
        <p:nvGrpSpPr>
          <p:cNvPr id="55365" name="Group 69">
            <a:extLst>
              <a:ext uri="{FF2B5EF4-FFF2-40B4-BE49-F238E27FC236}">
                <a16:creationId xmlns:a16="http://schemas.microsoft.com/office/drawing/2014/main" id="{AC487BCC-E65D-40E1-BA21-37FEE88FD4E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746625"/>
            <a:ext cx="747713" cy="1120775"/>
            <a:chOff x="3254" y="1310"/>
            <a:chExt cx="346" cy="519"/>
          </a:xfrm>
        </p:grpSpPr>
        <p:sp>
          <p:nvSpPr>
            <p:cNvPr id="55366" name="Text Box 70">
              <a:extLst>
                <a:ext uri="{FF2B5EF4-FFF2-40B4-BE49-F238E27FC236}">
                  <a16:creationId xmlns:a16="http://schemas.microsoft.com/office/drawing/2014/main" id="{51C43593-FE29-4719-BE22-0607FED4B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1310"/>
              <a:ext cx="173" cy="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eaLnBrk="0" hangingPunct="0"/>
              <a:r>
                <a:rPr lang="fr-FR" altLang="fr-FR" sz="1400" b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67" name="Text Box 71">
              <a:extLst>
                <a:ext uri="{FF2B5EF4-FFF2-40B4-BE49-F238E27FC236}">
                  <a16:creationId xmlns:a16="http://schemas.microsoft.com/office/drawing/2014/main" id="{92A12D27-CC20-47BB-9360-F503503D6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1483"/>
              <a:ext cx="173" cy="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eaLnBrk="0" hangingPunct="0"/>
              <a:r>
                <a:rPr lang="fr-FR" altLang="fr-FR" sz="1400" b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68" name="Text Box 72">
              <a:extLst>
                <a:ext uri="{FF2B5EF4-FFF2-40B4-BE49-F238E27FC236}">
                  <a16:creationId xmlns:a16="http://schemas.microsoft.com/office/drawing/2014/main" id="{993B3DAA-5640-48FB-B429-D3AF02F63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1656"/>
              <a:ext cx="173" cy="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eaLnBrk="0" hangingPunct="0"/>
              <a:r>
                <a:rPr lang="fr-FR" altLang="fr-FR" sz="1400" b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69" name="Text Box 73">
              <a:extLst>
                <a:ext uri="{FF2B5EF4-FFF2-40B4-BE49-F238E27FC236}">
                  <a16:creationId xmlns:a16="http://schemas.microsoft.com/office/drawing/2014/main" id="{FFFBEDB1-98ED-4649-9482-1626D3384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1656"/>
              <a:ext cx="173" cy="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eaLnBrk="0" hangingPunct="0"/>
              <a:r>
                <a:rPr lang="fr-FR" altLang="fr-FR" sz="1400" b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70" name="Text Box 74">
              <a:extLst>
                <a:ext uri="{FF2B5EF4-FFF2-40B4-BE49-F238E27FC236}">
                  <a16:creationId xmlns:a16="http://schemas.microsoft.com/office/drawing/2014/main" id="{3429F98C-E381-4179-9EC5-1E47A3179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1483"/>
              <a:ext cx="173" cy="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eaLnBrk="0" hangingPunct="0"/>
              <a:r>
                <a:rPr lang="fr-FR" altLang="fr-FR" sz="1400" b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71" name="Text Box 75">
              <a:extLst>
                <a:ext uri="{FF2B5EF4-FFF2-40B4-BE49-F238E27FC236}">
                  <a16:creationId xmlns:a16="http://schemas.microsoft.com/office/drawing/2014/main" id="{D52EBF3D-8CE7-4E26-9BD5-7BD5D0036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1310"/>
              <a:ext cx="173" cy="17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eaLnBrk="0" hangingPunct="0"/>
              <a:r>
                <a:rPr lang="fr-FR" altLang="fr-FR" sz="1400" b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55372" name="Text Box 76">
            <a:extLst>
              <a:ext uri="{FF2B5EF4-FFF2-40B4-BE49-F238E27FC236}">
                <a16:creationId xmlns:a16="http://schemas.microsoft.com/office/drawing/2014/main" id="{986AA8E6-3369-4153-B08A-C27DCED2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4419600"/>
            <a:ext cx="7080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1600"/>
              <a:t>D D L</a:t>
            </a:r>
            <a:endParaRPr lang="fr-FR" altLang="fr-FR" sz="1600" b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75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25" grpId="0" animBg="1" autoUpdateAnimBg="0"/>
      <p:bldP spid="55348" grpId="0" autoUpdateAnimBg="0"/>
      <p:bldP spid="55364" grpId="0" autoUpdateAnimBg="0"/>
      <p:bldP spid="5537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88FF3CBE-D570-4FEF-8B85-609E37D8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1343025"/>
            <a:ext cx="906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 dirty="0">
                <a:cs typeface="Times New Roman" panose="02020603050405020304" pitchFamily="18" charset="0"/>
              </a:rPr>
              <a:t>Cette cohésion doit aussi être présente quand la pièce reste entière.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977E3D8-76AD-4F98-A0E0-C4574715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322283E-AE3D-4CA2-920D-37573F238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dirty="0">
                <a:solidFill>
                  <a:srgbClr val="5A6D76"/>
                </a:solidFill>
                <a:cs typeface="Times New Roman" panose="02020603050405020304" pitchFamily="18" charset="0"/>
              </a:rPr>
              <a:t>Modélisation du phénomène de cohésion</a:t>
            </a:r>
          </a:p>
        </p:txBody>
      </p:sp>
      <p:grpSp>
        <p:nvGrpSpPr>
          <p:cNvPr id="56409" name="Group 89">
            <a:extLst>
              <a:ext uri="{FF2B5EF4-FFF2-40B4-BE49-F238E27FC236}">
                <a16:creationId xmlns:a16="http://schemas.microsoft.com/office/drawing/2014/main" id="{2A0925A2-DD57-4EC6-A986-98ADFFF255FC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2481263"/>
            <a:ext cx="4992687" cy="3565525"/>
            <a:chOff x="2493" y="1563"/>
            <a:chExt cx="3145" cy="2246"/>
          </a:xfrm>
        </p:grpSpPr>
        <p:sp>
          <p:nvSpPr>
            <p:cNvPr id="56326" name="Rectangle 6">
              <a:extLst>
                <a:ext uri="{FF2B5EF4-FFF2-40B4-BE49-F238E27FC236}">
                  <a16:creationId xmlns:a16="http://schemas.microsoft.com/office/drawing/2014/main" id="{0BC2CB35-A1C2-44DC-9875-3F65B60F3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579"/>
              <a:ext cx="3145" cy="2230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56327" name="Group 7">
              <a:extLst>
                <a:ext uri="{FF2B5EF4-FFF2-40B4-BE49-F238E27FC236}">
                  <a16:creationId xmlns:a16="http://schemas.microsoft.com/office/drawing/2014/main" id="{10BB9F0C-A8A5-453F-AA9E-FF9DF4A1B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7" y="1580"/>
              <a:ext cx="1193" cy="122"/>
              <a:chOff x="2016" y="1488"/>
              <a:chExt cx="1320" cy="108"/>
            </a:xfrm>
          </p:grpSpPr>
          <p:pic>
            <p:nvPicPr>
              <p:cNvPr id="56328" name="Picture 8">
                <a:extLst>
                  <a:ext uri="{FF2B5EF4-FFF2-40B4-BE49-F238E27FC236}">
                    <a16:creationId xmlns:a16="http://schemas.microsoft.com/office/drawing/2014/main" id="{DABF1DFD-92DA-45DB-83A7-B6D282B690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29" name="Picture 9">
                <a:extLst>
                  <a:ext uri="{FF2B5EF4-FFF2-40B4-BE49-F238E27FC236}">
                    <a16:creationId xmlns:a16="http://schemas.microsoft.com/office/drawing/2014/main" id="{6086EFB5-D572-455C-9153-09A28C113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330" name="Group 10">
              <a:extLst>
                <a:ext uri="{FF2B5EF4-FFF2-40B4-BE49-F238E27FC236}">
                  <a16:creationId xmlns:a16="http://schemas.microsoft.com/office/drawing/2014/main" id="{ECB0D5D5-DC41-4CF1-8CDB-467AA8BE6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685"/>
              <a:ext cx="1302" cy="122"/>
              <a:chOff x="3312" y="3456"/>
              <a:chExt cx="1440" cy="108"/>
            </a:xfrm>
          </p:grpSpPr>
          <p:pic>
            <p:nvPicPr>
              <p:cNvPr id="56331" name="Picture 11">
                <a:extLst>
                  <a:ext uri="{FF2B5EF4-FFF2-40B4-BE49-F238E27FC236}">
                    <a16:creationId xmlns:a16="http://schemas.microsoft.com/office/drawing/2014/main" id="{3B2D3358-E261-40E2-B92D-15B7204D3D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32" name="Picture 12">
                <a:extLst>
                  <a:ext uri="{FF2B5EF4-FFF2-40B4-BE49-F238E27FC236}">
                    <a16:creationId xmlns:a16="http://schemas.microsoft.com/office/drawing/2014/main" id="{174BB58E-5F2A-42E7-B5CC-2D9CCE114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333" name="Text Box 13">
              <a:extLst>
                <a:ext uri="{FF2B5EF4-FFF2-40B4-BE49-F238E27FC236}">
                  <a16:creationId xmlns:a16="http://schemas.microsoft.com/office/drawing/2014/main" id="{72E74642-F1D3-4512-9079-E12226E58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" y="1563"/>
              <a:ext cx="81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cohésion</a:t>
              </a:r>
            </a:p>
          </p:txBody>
        </p:sp>
        <p:sp>
          <p:nvSpPr>
            <p:cNvPr id="56334" name="Text Box 14">
              <a:extLst>
                <a:ext uri="{FF2B5EF4-FFF2-40B4-BE49-F238E27FC236}">
                  <a16:creationId xmlns:a16="http://schemas.microsoft.com/office/drawing/2014/main" id="{7187622A-2BA6-4BDB-98AC-974B55EC7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66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endParaRPr lang="fr-FR" altLang="fr-FR" sz="800">
                <a:latin typeface="Verdana" panose="020B0604030504040204" pitchFamily="34" charset="0"/>
              </a:endParaRPr>
            </a:p>
          </p:txBody>
        </p:sp>
      </p:grpSp>
      <p:sp>
        <p:nvSpPr>
          <p:cNvPr id="56411" name="AutoShape 91">
            <a:extLst>
              <a:ext uri="{FF2B5EF4-FFF2-40B4-BE49-F238E27FC236}">
                <a16:creationId xmlns:a16="http://schemas.microsoft.com/office/drawing/2014/main" id="{3E6D5513-184A-45DA-A2D7-385A58C44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965700"/>
            <a:ext cx="3457575" cy="1108075"/>
          </a:xfrm>
          <a:prstGeom prst="roundRect">
            <a:avLst>
              <a:gd name="adj" fmla="val 26847"/>
            </a:avLst>
          </a:prstGeom>
          <a:solidFill>
            <a:srgbClr val="FFFFFF">
              <a:alpha val="50000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800">
                <a:solidFill>
                  <a:srgbClr val="FF0000"/>
                </a:solidFill>
              </a:rPr>
              <a:t>le torseur de COHESION</a:t>
            </a:r>
          </a:p>
        </p:txBody>
      </p:sp>
      <p:grpSp>
        <p:nvGrpSpPr>
          <p:cNvPr id="56415" name="Group 95">
            <a:extLst>
              <a:ext uri="{FF2B5EF4-FFF2-40B4-BE49-F238E27FC236}">
                <a16:creationId xmlns:a16="http://schemas.microsoft.com/office/drawing/2014/main" id="{36CE304A-46BD-4BAB-B3F7-E927E35D29A6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4851400"/>
            <a:ext cx="4530725" cy="1881188"/>
            <a:chOff x="171" y="3056"/>
            <a:chExt cx="2854" cy="1185"/>
          </a:xfrm>
        </p:grpSpPr>
        <p:sp>
          <p:nvSpPr>
            <p:cNvPr id="56413" name="AutoShape 93">
              <a:extLst>
                <a:ext uri="{FF2B5EF4-FFF2-40B4-BE49-F238E27FC236}">
                  <a16:creationId xmlns:a16="http://schemas.microsoft.com/office/drawing/2014/main" id="{24FB5B68-749B-48A6-9061-C1C674132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3056"/>
              <a:ext cx="2758" cy="1185"/>
            </a:xfrm>
            <a:prstGeom prst="roundRect">
              <a:avLst>
                <a:gd name="adj" fmla="val 17806"/>
              </a:avLst>
            </a:prstGeom>
            <a:solidFill>
              <a:srgbClr val="FFFFFF">
                <a:alpha val="50000"/>
              </a:srgb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fr-FR" altLang="fr-FR" sz="2800">
                <a:solidFill>
                  <a:srgbClr val="FF0000"/>
                </a:solidFill>
              </a:endParaRPr>
            </a:p>
          </p:txBody>
        </p:sp>
        <p:grpSp>
          <p:nvGrpSpPr>
            <p:cNvPr id="56337" name="Group 17">
              <a:extLst>
                <a:ext uri="{FF2B5EF4-FFF2-40B4-BE49-F238E27FC236}">
                  <a16:creationId xmlns:a16="http://schemas.microsoft.com/office/drawing/2014/main" id="{B92A10BB-3221-497E-AB6C-D04535A75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" y="3199"/>
              <a:ext cx="2686" cy="969"/>
              <a:chOff x="336" y="2523"/>
              <a:chExt cx="1803" cy="969"/>
            </a:xfrm>
          </p:grpSpPr>
          <p:sp>
            <p:nvSpPr>
              <p:cNvPr id="56338" name="AutoShape 18">
                <a:extLst>
                  <a:ext uri="{FF2B5EF4-FFF2-40B4-BE49-F238E27FC236}">
                    <a16:creationId xmlns:a16="http://schemas.microsoft.com/office/drawing/2014/main" id="{10B24519-B248-4D3B-B00F-E79FE03D0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" y="2821"/>
                <a:ext cx="69" cy="354"/>
              </a:xfrm>
              <a:prstGeom prst="rightBrace">
                <a:avLst>
                  <a:gd name="adj1" fmla="val 42754"/>
                  <a:gd name="adj2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39" name="Text Box 19">
                <a:extLst>
                  <a:ext uri="{FF2B5EF4-FFF2-40B4-BE49-F238E27FC236}">
                    <a16:creationId xmlns:a16="http://schemas.microsoft.com/office/drawing/2014/main" id="{4F7446D0-FE19-4A18-8261-F3237471E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" y="2908"/>
                <a:ext cx="11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rIns="0" bIns="0"/>
              <a:lstStyle/>
              <a:p>
                <a:pPr eaLnBrk="0" hangingPunct="0"/>
                <a:r>
                  <a:rPr lang="fr-FR" altLang="fr-FR" sz="1200" b="0"/>
                  <a:t>=</a:t>
                </a:r>
              </a:p>
            </p:txBody>
          </p:sp>
          <p:sp>
            <p:nvSpPr>
              <p:cNvPr id="56340" name="Text Box 20">
                <a:extLst>
                  <a:ext uri="{FF2B5EF4-FFF2-40B4-BE49-F238E27FC236}">
                    <a16:creationId xmlns:a16="http://schemas.microsoft.com/office/drawing/2014/main" id="{608A728A-FAD4-4BFD-8422-7836782CB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" y="2803"/>
                <a:ext cx="487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4000" b="0">
                    <a:latin typeface="French Script MT" panose="03020402040607040605" pitchFamily="66" charset="0"/>
                  </a:rPr>
                  <a:t>T</a:t>
                </a:r>
                <a:r>
                  <a:rPr lang="fr-FR" altLang="fr-FR" sz="2400" baseline="-25000"/>
                  <a:t>cohé</a:t>
                </a:r>
                <a:endParaRPr lang="fr-FR" altLang="fr-FR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41" name="AutoShape 21">
                <a:extLst>
                  <a:ext uri="{FF2B5EF4-FFF2-40B4-BE49-F238E27FC236}">
                    <a16:creationId xmlns:a16="http://schemas.microsoft.com/office/drawing/2014/main" id="{20D02D1C-A15D-4AD4-915D-B75610F03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2532"/>
                <a:ext cx="70" cy="912"/>
              </a:xfrm>
              <a:prstGeom prst="leftBrace">
                <a:avLst>
                  <a:gd name="adj1" fmla="val 108571"/>
                  <a:gd name="adj2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42" name="AutoShape 22">
                <a:extLst>
                  <a:ext uri="{FF2B5EF4-FFF2-40B4-BE49-F238E27FC236}">
                    <a16:creationId xmlns:a16="http://schemas.microsoft.com/office/drawing/2014/main" id="{3D756446-1B4C-4454-A0B6-AC02A9A8B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2523"/>
                <a:ext cx="70" cy="923"/>
              </a:xfrm>
              <a:prstGeom prst="rightBrace">
                <a:avLst>
                  <a:gd name="adj1" fmla="val 109881"/>
                  <a:gd name="adj2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43" name="Text Box 23">
                <a:extLst>
                  <a:ext uri="{FF2B5EF4-FFF2-40B4-BE49-F238E27FC236}">
                    <a16:creationId xmlns:a16="http://schemas.microsoft.com/office/drawing/2014/main" id="{962472CC-30E3-4F9D-AF63-3D20879E6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376"/>
                <a:ext cx="139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200"/>
                  <a:t>G</a:t>
                </a:r>
              </a:p>
            </p:txBody>
          </p:sp>
          <p:sp>
            <p:nvSpPr>
              <p:cNvPr id="56344" name="Text Box 24">
                <a:extLst>
                  <a:ext uri="{FF2B5EF4-FFF2-40B4-BE49-F238E27FC236}">
                    <a16:creationId xmlns:a16="http://schemas.microsoft.com/office/drawing/2014/main" id="{C2F6E43E-FDCB-444E-B44F-C623E5706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381"/>
                <a:ext cx="71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 eaLnBrk="0" hangingPunct="0"/>
                <a:r>
                  <a:rPr lang="fr-FR" altLang="fr-FR" sz="1200"/>
                  <a:t>R</a:t>
                </a:r>
              </a:p>
            </p:txBody>
          </p:sp>
          <p:sp>
            <p:nvSpPr>
              <p:cNvPr id="56345" name="Rectangle 25">
                <a:extLst>
                  <a:ext uri="{FF2B5EF4-FFF2-40B4-BE49-F238E27FC236}">
                    <a16:creationId xmlns:a16="http://schemas.microsoft.com/office/drawing/2014/main" id="{DC392AD6-8FCA-48DF-A958-902989878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2683"/>
                <a:ext cx="104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46" name="AutoShape 26">
                <a:extLst>
                  <a:ext uri="{FF2B5EF4-FFF2-40B4-BE49-F238E27FC236}">
                    <a16:creationId xmlns:a16="http://schemas.microsoft.com/office/drawing/2014/main" id="{7DFBEBF7-F51C-49A1-8135-FB3735DD202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6" y="2814"/>
                <a:ext cx="69" cy="354"/>
              </a:xfrm>
              <a:prstGeom prst="rightBrace">
                <a:avLst>
                  <a:gd name="adj1" fmla="val 42754"/>
                  <a:gd name="adj2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6373" name="Text Box 53">
            <a:extLst>
              <a:ext uri="{FF2B5EF4-FFF2-40B4-BE49-F238E27FC236}">
                <a16:creationId xmlns:a16="http://schemas.microsoft.com/office/drawing/2014/main" id="{1E20C2F5-0047-4008-AC2C-35E954A4C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16100"/>
            <a:ext cx="906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Le matériau lui-même fait office de « colle » en tout point de la pièce.</a:t>
            </a:r>
          </a:p>
        </p:txBody>
      </p:sp>
      <p:grpSp>
        <p:nvGrpSpPr>
          <p:cNvPr id="56412" name="Group 92">
            <a:extLst>
              <a:ext uri="{FF2B5EF4-FFF2-40B4-BE49-F238E27FC236}">
                <a16:creationId xmlns:a16="http://schemas.microsoft.com/office/drawing/2014/main" id="{8E00F127-902A-4934-AB54-A9DA616F281C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3100388"/>
            <a:ext cx="4094163" cy="2517775"/>
            <a:chOff x="2783" y="1953"/>
            <a:chExt cx="2579" cy="1586"/>
          </a:xfrm>
        </p:grpSpPr>
        <p:pic>
          <p:nvPicPr>
            <p:cNvPr id="56382" name="Picture 62">
              <a:extLst>
                <a:ext uri="{FF2B5EF4-FFF2-40B4-BE49-F238E27FC236}">
                  <a16:creationId xmlns:a16="http://schemas.microsoft.com/office/drawing/2014/main" id="{0DC76316-F1A5-43B6-B6A9-8F97757DD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20"/>
            <a:stretch>
              <a:fillRect/>
            </a:stretch>
          </p:blipFill>
          <p:spPr bwMode="auto">
            <a:xfrm>
              <a:off x="2964" y="2435"/>
              <a:ext cx="1357" cy="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83" name="Picture 63">
              <a:extLst>
                <a:ext uri="{FF2B5EF4-FFF2-40B4-BE49-F238E27FC236}">
                  <a16:creationId xmlns:a16="http://schemas.microsoft.com/office/drawing/2014/main" id="{D5E98F9B-28DD-4FF6-8C9F-FB73D28D7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" y="2435"/>
              <a:ext cx="2229" cy="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84" name="Oval 64">
              <a:extLst>
                <a:ext uri="{FF2B5EF4-FFF2-40B4-BE49-F238E27FC236}">
                  <a16:creationId xmlns:a16="http://schemas.microsoft.com/office/drawing/2014/main" id="{517B1443-9F18-4104-B491-28868BF38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4770">
              <a:off x="4209" y="2541"/>
              <a:ext cx="112" cy="5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fr-FR"/>
            </a:p>
          </p:txBody>
        </p:sp>
        <p:sp>
          <p:nvSpPr>
            <p:cNvPr id="56385" name="Line 65">
              <a:extLst>
                <a:ext uri="{FF2B5EF4-FFF2-40B4-BE49-F238E27FC236}">
                  <a16:creationId xmlns:a16="http://schemas.microsoft.com/office/drawing/2014/main" id="{77C1D09A-640D-43FF-BDBF-26558CE99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5" y="2314"/>
              <a:ext cx="0" cy="4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86" name="Oval 66">
              <a:extLst>
                <a:ext uri="{FF2B5EF4-FFF2-40B4-BE49-F238E27FC236}">
                  <a16:creationId xmlns:a16="http://schemas.microsoft.com/office/drawing/2014/main" id="{2BB21CB0-A9ED-48FA-9D10-060838014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235"/>
              <a:ext cx="226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A</a:t>
              </a:r>
            </a:p>
          </p:txBody>
        </p:sp>
        <p:sp>
          <p:nvSpPr>
            <p:cNvPr id="56387" name="AutoShape 67">
              <a:extLst>
                <a:ext uri="{FF2B5EF4-FFF2-40B4-BE49-F238E27FC236}">
                  <a16:creationId xmlns:a16="http://schemas.microsoft.com/office/drawing/2014/main" id="{29D625E0-E7EC-4813-95FE-999C6784E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3077"/>
              <a:ext cx="678" cy="187"/>
            </a:xfrm>
            <a:prstGeom prst="wedgeRectCallout">
              <a:avLst>
                <a:gd name="adj1" fmla="val 46606"/>
                <a:gd name="adj2" fmla="val -127542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fr-FR" altLang="fr-FR" sz="1400"/>
                <a:t>Morceau I</a:t>
              </a:r>
            </a:p>
          </p:txBody>
        </p:sp>
        <p:sp>
          <p:nvSpPr>
            <p:cNvPr id="56388" name="Line 68">
              <a:extLst>
                <a:ext uri="{FF2B5EF4-FFF2-40B4-BE49-F238E27FC236}">
                  <a16:creationId xmlns:a16="http://schemas.microsoft.com/office/drawing/2014/main" id="{AEDF8784-004B-43D5-8D1D-4A4CBCA6BC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7" y="2044"/>
              <a:ext cx="0" cy="2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89" name="Line 69">
              <a:extLst>
                <a:ext uri="{FF2B5EF4-FFF2-40B4-BE49-F238E27FC236}">
                  <a16:creationId xmlns:a16="http://schemas.microsoft.com/office/drawing/2014/main" id="{7BEFF127-F4CA-4EC2-9520-C2E011ECB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6" y="2746"/>
              <a:ext cx="404" cy="1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90" name="Text Box 70">
              <a:extLst>
                <a:ext uri="{FF2B5EF4-FFF2-40B4-BE49-F238E27FC236}">
                  <a16:creationId xmlns:a16="http://schemas.microsoft.com/office/drawing/2014/main" id="{886D1CE7-EB79-4348-8D3F-57CE2AD83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" y="1953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56391" name="Text Box 71">
              <a:extLst>
                <a:ext uri="{FF2B5EF4-FFF2-40B4-BE49-F238E27FC236}">
                  <a16:creationId xmlns:a16="http://schemas.microsoft.com/office/drawing/2014/main" id="{C8AC2A0D-D4F8-4654-8E6E-56E81BFEA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3" y="2633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z</a:t>
              </a:r>
            </a:p>
          </p:txBody>
        </p:sp>
        <p:sp>
          <p:nvSpPr>
            <p:cNvPr id="56392" name="Line 72">
              <a:extLst>
                <a:ext uri="{FF2B5EF4-FFF2-40B4-BE49-F238E27FC236}">
                  <a16:creationId xmlns:a16="http://schemas.microsoft.com/office/drawing/2014/main" id="{B77B1C75-FE29-4B0B-AB3F-32B3F5DAB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2793"/>
              <a:ext cx="0" cy="7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93" name="Oval 73">
              <a:extLst>
                <a:ext uri="{FF2B5EF4-FFF2-40B4-BE49-F238E27FC236}">
                  <a16:creationId xmlns:a16="http://schemas.microsoft.com/office/drawing/2014/main" id="{314084B2-BDCA-4DEB-9634-53B8EA4C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3041"/>
              <a:ext cx="226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B</a:t>
              </a:r>
            </a:p>
          </p:txBody>
        </p:sp>
        <p:sp>
          <p:nvSpPr>
            <p:cNvPr id="56394" name="Oval 74">
              <a:extLst>
                <a:ext uri="{FF2B5EF4-FFF2-40B4-BE49-F238E27FC236}">
                  <a16:creationId xmlns:a16="http://schemas.microsoft.com/office/drawing/2014/main" id="{0B24F502-C895-4119-9AED-DA07724D8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277"/>
              <a:ext cx="225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56395" name="Line 75">
              <a:extLst>
                <a:ext uri="{FF2B5EF4-FFF2-40B4-BE49-F238E27FC236}">
                  <a16:creationId xmlns:a16="http://schemas.microsoft.com/office/drawing/2014/main" id="{92C5E7A9-FA87-41FB-8EFB-7FF6F1C10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5" y="2746"/>
              <a:ext cx="2010" cy="1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396" name="Group 76">
              <a:extLst>
                <a:ext uri="{FF2B5EF4-FFF2-40B4-BE49-F238E27FC236}">
                  <a16:creationId xmlns:a16="http://schemas.microsoft.com/office/drawing/2014/main" id="{FEE01DAD-97AE-4C71-9115-9FB8DBFDB9BC}"/>
                </a:ext>
              </a:extLst>
            </p:cNvPr>
            <p:cNvGrpSpPr>
              <a:grpSpLocks/>
            </p:cNvGrpSpPr>
            <p:nvPr/>
          </p:nvGrpSpPr>
          <p:grpSpPr bwMode="auto">
            <a:xfrm rot="17412051" flipV="1">
              <a:off x="4564" y="2596"/>
              <a:ext cx="119" cy="785"/>
              <a:chOff x="4778" y="677"/>
              <a:chExt cx="119" cy="785"/>
            </a:xfrm>
          </p:grpSpPr>
          <p:sp>
            <p:nvSpPr>
              <p:cNvPr id="56397" name="Line 77">
                <a:extLst>
                  <a:ext uri="{FF2B5EF4-FFF2-40B4-BE49-F238E27FC236}">
                    <a16:creationId xmlns:a16="http://schemas.microsoft.com/office/drawing/2014/main" id="{25C30CBC-01BA-4416-887E-9961DDBD0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8" name="Line 78">
                <a:extLst>
                  <a:ext uri="{FF2B5EF4-FFF2-40B4-BE49-F238E27FC236}">
                    <a16:creationId xmlns:a16="http://schemas.microsoft.com/office/drawing/2014/main" id="{00E30C55-8CAC-45C9-946C-4D82C3D1D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99" name="Line 79">
                <a:extLst>
                  <a:ext uri="{FF2B5EF4-FFF2-40B4-BE49-F238E27FC236}">
                    <a16:creationId xmlns:a16="http://schemas.microsoft.com/office/drawing/2014/main" id="{1A942107-AD3C-4780-94E1-3ECFAFC7B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76200" cmpd="dbl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6400" name="Group 80">
              <a:extLst>
                <a:ext uri="{FF2B5EF4-FFF2-40B4-BE49-F238E27FC236}">
                  <a16:creationId xmlns:a16="http://schemas.microsoft.com/office/drawing/2014/main" id="{870611C5-CD6A-4711-9537-4C9A266D235D}"/>
                </a:ext>
              </a:extLst>
            </p:cNvPr>
            <p:cNvGrpSpPr>
              <a:grpSpLocks/>
            </p:cNvGrpSpPr>
            <p:nvPr/>
          </p:nvGrpSpPr>
          <p:grpSpPr bwMode="auto">
            <a:xfrm rot="4187949">
              <a:off x="4553" y="2228"/>
              <a:ext cx="119" cy="785"/>
              <a:chOff x="4778" y="677"/>
              <a:chExt cx="119" cy="785"/>
            </a:xfrm>
          </p:grpSpPr>
          <p:sp>
            <p:nvSpPr>
              <p:cNvPr id="56401" name="Line 81">
                <a:extLst>
                  <a:ext uri="{FF2B5EF4-FFF2-40B4-BE49-F238E27FC236}">
                    <a16:creationId xmlns:a16="http://schemas.microsoft.com/office/drawing/2014/main" id="{68D602E1-4ADA-4EE9-ADED-785169273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677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02" name="Line 82">
                <a:extLst>
                  <a:ext uri="{FF2B5EF4-FFF2-40B4-BE49-F238E27FC236}">
                    <a16:creationId xmlns:a16="http://schemas.microsoft.com/office/drawing/2014/main" id="{2D283656-6907-4204-A6C5-E8CBA2A86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1008"/>
                <a:ext cx="119" cy="1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03" name="Line 83">
                <a:extLst>
                  <a:ext uri="{FF2B5EF4-FFF2-40B4-BE49-F238E27FC236}">
                    <a16:creationId xmlns:a16="http://schemas.microsoft.com/office/drawing/2014/main" id="{A26C1DEA-5652-4567-AA17-55FE9A613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1004"/>
                <a:ext cx="0" cy="4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6404" name="AutoShape 84">
              <a:extLst>
                <a:ext uri="{FF2B5EF4-FFF2-40B4-BE49-F238E27FC236}">
                  <a16:creationId xmlns:a16="http://schemas.microsoft.com/office/drawing/2014/main" id="{94550F10-31B0-47FE-BEA6-8316E2188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2165"/>
              <a:ext cx="678" cy="187"/>
            </a:xfrm>
            <a:prstGeom prst="wedgeRectCallout">
              <a:avLst>
                <a:gd name="adj1" fmla="val 25810"/>
                <a:gd name="adj2" fmla="val 210426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fr-FR" altLang="fr-FR" sz="1400"/>
                <a:t>Morceau II</a:t>
              </a:r>
            </a:p>
          </p:txBody>
        </p:sp>
        <p:sp>
          <p:nvSpPr>
            <p:cNvPr id="56405" name="Text Box 85">
              <a:extLst>
                <a:ext uri="{FF2B5EF4-FFF2-40B4-BE49-F238E27FC236}">
                  <a16:creationId xmlns:a16="http://schemas.microsoft.com/office/drawing/2014/main" id="{BF5949D5-BE33-4314-A2F2-5305EBD11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" y="2941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56406" name="Line 86">
              <a:extLst>
                <a:ext uri="{FF2B5EF4-FFF2-40B4-BE49-F238E27FC236}">
                  <a16:creationId xmlns:a16="http://schemas.microsoft.com/office/drawing/2014/main" id="{CA2C134D-F52E-46A3-9820-B99CA29F9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7" y="2973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6407" name="Line 87">
              <a:extLst>
                <a:ext uri="{FF2B5EF4-FFF2-40B4-BE49-F238E27FC236}">
                  <a16:creationId xmlns:a16="http://schemas.microsoft.com/office/drawing/2014/main" id="{D1BD97A2-D8DB-4A42-8659-179B63A52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1995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6408" name="Line 88">
              <a:extLst>
                <a:ext uri="{FF2B5EF4-FFF2-40B4-BE49-F238E27FC236}">
                  <a16:creationId xmlns:a16="http://schemas.microsoft.com/office/drawing/2014/main" id="{152F13CD-20E7-45CE-AB41-D62A9799F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" y="2680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sp>
        <p:nvSpPr>
          <p:cNvPr id="56410" name="Text Box 90">
            <a:extLst>
              <a:ext uri="{FF2B5EF4-FFF2-40B4-BE49-F238E27FC236}">
                <a16:creationId xmlns:a16="http://schemas.microsoft.com/office/drawing/2014/main" id="{9BC0DABA-6C1E-4597-B54A-D6D300298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14575"/>
            <a:ext cx="34972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0">
                <a:cs typeface="Times New Roman" panose="02020603050405020304" pitchFamily="18" charset="0"/>
              </a:rPr>
              <a:t>Ainsi pour la mise en place du modèle de calcul</a:t>
            </a:r>
            <a:r>
              <a:rPr lang="en-US" altLang="fr-FR" sz="2000" b="0">
                <a:cs typeface="Times New Roman" panose="02020603050405020304" pitchFamily="18" charset="0"/>
              </a:rPr>
              <a:t>s</a:t>
            </a:r>
            <a:r>
              <a:rPr lang="fr-FR" altLang="fr-FR" sz="2000" b="0">
                <a:cs typeface="Times New Roman" panose="02020603050405020304" pitchFamily="18" charset="0"/>
              </a:rPr>
              <a:t>, la coupure devient « </a:t>
            </a:r>
            <a:r>
              <a:rPr lang="fr-FR" altLang="fr-FR" sz="2000" i="1">
                <a:cs typeface="Times New Roman" panose="02020603050405020304" pitchFamily="18" charset="0"/>
              </a:rPr>
              <a:t>fictive</a:t>
            </a:r>
            <a:r>
              <a:rPr lang="fr-FR" altLang="fr-FR" sz="2000" b="0">
                <a:cs typeface="Times New Roman" panose="02020603050405020304" pitchFamily="18" charset="0"/>
              </a:rPr>
              <a:t> » et le torseur traduisant l’encastrement à tout endroit dans le matériaux devient :</a:t>
            </a:r>
          </a:p>
        </p:txBody>
      </p:sp>
      <p:sp>
        <p:nvSpPr>
          <p:cNvPr id="56414" name="Text Box 94">
            <a:extLst>
              <a:ext uri="{FF2B5EF4-FFF2-40B4-BE49-F238E27FC236}">
                <a16:creationId xmlns:a16="http://schemas.microsoft.com/office/drawing/2014/main" id="{4B573329-19C9-4FA9-9D61-53E61C67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4316413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56336" name="Text Box 16">
            <a:extLst>
              <a:ext uri="{FF2B5EF4-FFF2-40B4-BE49-F238E27FC236}">
                <a16:creationId xmlns:a16="http://schemas.microsoft.com/office/drawing/2014/main" id="{A70325FB-09A6-4280-B6B0-672909A88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5043488"/>
            <a:ext cx="15922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3200">
                <a:solidFill>
                  <a:srgbClr val="FF0000"/>
                </a:solidFill>
              </a:rPr>
              <a:t>N	Mt</a:t>
            </a:r>
          </a:p>
          <a:p>
            <a:pPr eaLnBrk="0" hangingPunct="0"/>
            <a:r>
              <a:rPr lang="fr-FR" altLang="fr-FR" sz="3200">
                <a:solidFill>
                  <a:srgbClr val="FF0000"/>
                </a:solidFill>
              </a:rPr>
              <a:t>Ty	Mfy</a:t>
            </a:r>
          </a:p>
          <a:p>
            <a:pPr eaLnBrk="0" hangingPunct="0"/>
            <a:r>
              <a:rPr lang="fr-FR" altLang="fr-FR" sz="3200">
                <a:solidFill>
                  <a:srgbClr val="FF0000"/>
                </a:solidFill>
              </a:rPr>
              <a:t>Tz	Mfz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"/>
                                        <p:tgtEl>
                                          <p:spTgt spid="5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125"/>
                            </p:stCondLst>
                            <p:childTnLst>
                              <p:par>
                                <p:cTn id="3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75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4" grpId="0" autoUpdateAnimBg="0"/>
      <p:bldP spid="56411" grpId="0" animBg="1" autoUpdateAnimBg="0"/>
      <p:bldP spid="56413" grpId="0" animBg="1"/>
      <p:bldP spid="56373" grpId="0" autoUpdateAnimBg="0"/>
      <p:bldP spid="56410" grpId="0" autoUpdateAnimBg="0"/>
      <p:bldP spid="56414" grpId="0" animBg="1" autoUpdateAnimBg="0"/>
      <p:bldP spid="563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4E9B6A19-E69B-4DEB-B757-68A1CB1D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F131FBFA-6416-4E5A-8B83-631CF011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Modélisation du phénomène de cohésion</a:t>
            </a:r>
          </a:p>
        </p:txBody>
      </p:sp>
      <p:grpSp>
        <p:nvGrpSpPr>
          <p:cNvPr id="57420" name="Group 76">
            <a:extLst>
              <a:ext uri="{FF2B5EF4-FFF2-40B4-BE49-F238E27FC236}">
                <a16:creationId xmlns:a16="http://schemas.microsoft.com/office/drawing/2014/main" id="{CBE3B2D7-4AEC-4CAA-A724-042A9D04982E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350963"/>
            <a:ext cx="4992687" cy="4695825"/>
            <a:chOff x="2493" y="851"/>
            <a:chExt cx="3145" cy="2958"/>
          </a:xfrm>
        </p:grpSpPr>
        <p:sp>
          <p:nvSpPr>
            <p:cNvPr id="57350" name="Rectangle 6">
              <a:extLst>
                <a:ext uri="{FF2B5EF4-FFF2-40B4-BE49-F238E27FC236}">
                  <a16:creationId xmlns:a16="http://schemas.microsoft.com/office/drawing/2014/main" id="{9DAB9FCF-37AE-42E7-A4AD-5CC892EBD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864"/>
              <a:ext cx="3145" cy="2945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57351" name="Group 7">
              <a:extLst>
                <a:ext uri="{FF2B5EF4-FFF2-40B4-BE49-F238E27FC236}">
                  <a16:creationId xmlns:a16="http://schemas.microsoft.com/office/drawing/2014/main" id="{B82DE029-B601-41B1-A27C-C05170989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9" y="868"/>
              <a:ext cx="1965" cy="122"/>
              <a:chOff x="2016" y="1488"/>
              <a:chExt cx="1320" cy="108"/>
            </a:xfrm>
          </p:grpSpPr>
          <p:pic>
            <p:nvPicPr>
              <p:cNvPr id="57352" name="Picture 8">
                <a:extLst>
                  <a:ext uri="{FF2B5EF4-FFF2-40B4-BE49-F238E27FC236}">
                    <a16:creationId xmlns:a16="http://schemas.microsoft.com/office/drawing/2014/main" id="{F23259B7-6492-419A-BE58-00730BE0D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53" name="Picture 9">
                <a:extLst>
                  <a:ext uri="{FF2B5EF4-FFF2-40B4-BE49-F238E27FC236}">
                    <a16:creationId xmlns:a16="http://schemas.microsoft.com/office/drawing/2014/main" id="{EF05245E-6EE8-44B4-B192-AA2995A88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354" name="Group 10">
              <a:extLst>
                <a:ext uri="{FF2B5EF4-FFF2-40B4-BE49-F238E27FC236}">
                  <a16:creationId xmlns:a16="http://schemas.microsoft.com/office/drawing/2014/main" id="{2ABFC075-B8E3-4B6C-883B-69F443336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685"/>
              <a:ext cx="1302" cy="122"/>
              <a:chOff x="3312" y="3456"/>
              <a:chExt cx="1440" cy="108"/>
            </a:xfrm>
          </p:grpSpPr>
          <p:pic>
            <p:nvPicPr>
              <p:cNvPr id="57355" name="Picture 11">
                <a:extLst>
                  <a:ext uri="{FF2B5EF4-FFF2-40B4-BE49-F238E27FC236}">
                    <a16:creationId xmlns:a16="http://schemas.microsoft.com/office/drawing/2014/main" id="{E1FDD6F3-2F8E-4E42-B406-C3EB07FF5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56" name="Picture 12">
                <a:extLst>
                  <a:ext uri="{FF2B5EF4-FFF2-40B4-BE49-F238E27FC236}">
                    <a16:creationId xmlns:a16="http://schemas.microsoft.com/office/drawing/2014/main" id="{2021E6F2-CEE1-4867-B381-F5281F9BA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357" name="Text Box 13">
              <a:extLst>
                <a:ext uri="{FF2B5EF4-FFF2-40B4-BE49-F238E27FC236}">
                  <a16:creationId xmlns:a16="http://schemas.microsoft.com/office/drawing/2014/main" id="{3A9DF4C2-AABD-44E0-ABC7-1C766E34F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851"/>
              <a:ext cx="14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Détail des composantes de cohésion</a:t>
              </a:r>
            </a:p>
          </p:txBody>
        </p:sp>
        <p:sp>
          <p:nvSpPr>
            <p:cNvPr id="57358" name="Text Box 14">
              <a:extLst>
                <a:ext uri="{FF2B5EF4-FFF2-40B4-BE49-F238E27FC236}">
                  <a16:creationId xmlns:a16="http://schemas.microsoft.com/office/drawing/2014/main" id="{C8991642-7D50-4547-9EBA-7600BCF35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66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endParaRPr lang="fr-FR" altLang="fr-FR" sz="800">
                <a:latin typeface="Verdana" panose="020B0604030504040204" pitchFamily="34" charset="0"/>
              </a:endParaRPr>
            </a:p>
          </p:txBody>
        </p:sp>
      </p:grpSp>
      <p:sp>
        <p:nvSpPr>
          <p:cNvPr id="57362" name="Text Box 18">
            <a:extLst>
              <a:ext uri="{FF2B5EF4-FFF2-40B4-BE49-F238E27FC236}">
                <a16:creationId xmlns:a16="http://schemas.microsoft.com/office/drawing/2014/main" id="{AD5DB45B-9020-4209-97E0-254684B1B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755775"/>
            <a:ext cx="159226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3200">
                <a:solidFill>
                  <a:srgbClr val="FF0000"/>
                </a:solidFill>
              </a:rPr>
              <a:t>N	</a:t>
            </a:r>
            <a:r>
              <a:rPr lang="fr-FR" altLang="fr-FR" sz="3200" b="0"/>
              <a:t>Mt</a:t>
            </a:r>
          </a:p>
          <a:p>
            <a:pPr eaLnBrk="0" hangingPunct="0"/>
            <a:r>
              <a:rPr lang="fr-FR" altLang="fr-FR" sz="3200" b="0"/>
              <a:t>Ty	Mfy</a:t>
            </a:r>
          </a:p>
          <a:p>
            <a:pPr eaLnBrk="0" hangingPunct="0"/>
            <a:r>
              <a:rPr lang="fr-FR" altLang="fr-FR" sz="3200" b="0"/>
              <a:t>Tz	Mfz</a:t>
            </a:r>
          </a:p>
        </p:txBody>
      </p:sp>
      <p:grpSp>
        <p:nvGrpSpPr>
          <p:cNvPr id="57363" name="Group 19">
            <a:extLst>
              <a:ext uri="{FF2B5EF4-FFF2-40B4-BE49-F238E27FC236}">
                <a16:creationId xmlns:a16="http://schemas.microsoft.com/office/drawing/2014/main" id="{DCD03F25-ABE8-4D8B-B049-A396DD4907AD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1828800"/>
            <a:ext cx="4264025" cy="1538288"/>
            <a:chOff x="336" y="2523"/>
            <a:chExt cx="1803" cy="969"/>
          </a:xfrm>
        </p:grpSpPr>
        <p:sp>
          <p:nvSpPr>
            <p:cNvPr id="57364" name="AutoShape 20">
              <a:extLst>
                <a:ext uri="{FF2B5EF4-FFF2-40B4-BE49-F238E27FC236}">
                  <a16:creationId xmlns:a16="http://schemas.microsoft.com/office/drawing/2014/main" id="{C18950AA-EFA3-4E94-BB62-48043085A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821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65" name="Text Box 21">
              <a:extLst>
                <a:ext uri="{FF2B5EF4-FFF2-40B4-BE49-F238E27FC236}">
                  <a16:creationId xmlns:a16="http://schemas.microsoft.com/office/drawing/2014/main" id="{69BD33B8-0535-4B91-9E5F-A52456F94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908"/>
              <a:ext cx="11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57366" name="Text Box 22">
              <a:extLst>
                <a:ext uri="{FF2B5EF4-FFF2-40B4-BE49-F238E27FC236}">
                  <a16:creationId xmlns:a16="http://schemas.microsoft.com/office/drawing/2014/main" id="{9E8E9AC3-72FE-4C82-A283-368BD824E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" y="2803"/>
              <a:ext cx="48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4000" b="0">
                  <a:latin typeface="French Script MT" panose="03020402040607040605" pitchFamily="66" charset="0"/>
                </a:rPr>
                <a:t>T</a:t>
              </a:r>
              <a:r>
                <a:rPr lang="fr-FR" altLang="fr-FR" sz="2400" baseline="-25000"/>
                <a:t>cohé</a:t>
              </a:r>
              <a:endParaRPr lang="fr-FR" altLang="fr-F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57367" name="AutoShape 23">
              <a:extLst>
                <a:ext uri="{FF2B5EF4-FFF2-40B4-BE49-F238E27FC236}">
                  <a16:creationId xmlns:a16="http://schemas.microsoft.com/office/drawing/2014/main" id="{591E7479-7EC2-4951-80EA-7D2D7CC1F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532"/>
              <a:ext cx="70" cy="912"/>
            </a:xfrm>
            <a:prstGeom prst="leftBrace">
              <a:avLst>
                <a:gd name="adj1" fmla="val 10857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68" name="AutoShape 24">
              <a:extLst>
                <a:ext uri="{FF2B5EF4-FFF2-40B4-BE49-F238E27FC236}">
                  <a16:creationId xmlns:a16="http://schemas.microsoft.com/office/drawing/2014/main" id="{F18BCB50-E2A0-4143-B721-F96F0E70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523"/>
              <a:ext cx="70" cy="923"/>
            </a:xfrm>
            <a:prstGeom prst="rightBrace">
              <a:avLst>
                <a:gd name="adj1" fmla="val 10988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69" name="Text Box 25">
              <a:extLst>
                <a:ext uri="{FF2B5EF4-FFF2-40B4-BE49-F238E27FC236}">
                  <a16:creationId xmlns:a16="http://schemas.microsoft.com/office/drawing/2014/main" id="{12E08756-E42F-4C7C-B253-D35BBFDF0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76"/>
              <a:ext cx="13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57370" name="Text Box 26">
              <a:extLst>
                <a:ext uri="{FF2B5EF4-FFF2-40B4-BE49-F238E27FC236}">
                  <a16:creationId xmlns:a16="http://schemas.microsoft.com/office/drawing/2014/main" id="{BF4613E2-63D0-44DE-86E5-8D82CCAEA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381"/>
              <a:ext cx="71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 b="0"/>
                <a:t>R</a:t>
              </a:r>
            </a:p>
          </p:txBody>
        </p:sp>
        <p:sp>
          <p:nvSpPr>
            <p:cNvPr id="57371" name="Rectangle 27">
              <a:extLst>
                <a:ext uri="{FF2B5EF4-FFF2-40B4-BE49-F238E27FC236}">
                  <a16:creationId xmlns:a16="http://schemas.microsoft.com/office/drawing/2014/main" id="{8F1666DF-077C-4AF7-A388-50D7868A7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83"/>
              <a:ext cx="10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72" name="AutoShape 28">
              <a:extLst>
                <a:ext uri="{FF2B5EF4-FFF2-40B4-BE49-F238E27FC236}">
                  <a16:creationId xmlns:a16="http://schemas.microsoft.com/office/drawing/2014/main" id="{803AB247-ABD0-4918-85EF-AB7509CAD4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" y="2814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7373" name="Text Box 29">
            <a:extLst>
              <a:ext uri="{FF2B5EF4-FFF2-40B4-BE49-F238E27FC236}">
                <a16:creationId xmlns:a16="http://schemas.microsoft.com/office/drawing/2014/main" id="{252DCB38-0447-413F-94E1-304CDEB04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25563"/>
            <a:ext cx="3733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3200">
                <a:cs typeface="Times New Roman" panose="02020603050405020304" pitchFamily="18" charset="0"/>
              </a:rPr>
              <a:t>N </a:t>
            </a:r>
            <a:r>
              <a:rPr lang="fr-FR" altLang="fr-FR" sz="2000">
                <a:cs typeface="Times New Roman" panose="02020603050405020304" pitchFamily="18" charset="0"/>
              </a:rPr>
              <a:t>= Composante normale = </a:t>
            </a:r>
            <a:r>
              <a:rPr lang="fr-FR" altLang="fr-FR" sz="2000" b="0">
                <a:cs typeface="Times New Roman" panose="02020603050405020304" pitchFamily="18" charset="0"/>
              </a:rPr>
              <a:t>sur l’axe perpendiculaire à la section de coupure fictive </a:t>
            </a:r>
          </a:p>
        </p:txBody>
      </p:sp>
      <p:sp>
        <p:nvSpPr>
          <p:cNvPr id="57402" name="Text Box 58">
            <a:extLst>
              <a:ext uri="{FF2B5EF4-FFF2-40B4-BE49-F238E27FC236}">
                <a16:creationId xmlns:a16="http://schemas.microsoft.com/office/drawing/2014/main" id="{D2CBB6D5-F11D-416C-9A0F-82A70000C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770438"/>
            <a:ext cx="34972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>
                <a:solidFill>
                  <a:srgbClr val="FF0000"/>
                </a:solidFill>
              </a:rPr>
              <a:t>Traction ou compression (selon signe)</a:t>
            </a:r>
          </a:p>
        </p:txBody>
      </p:sp>
      <p:grpSp>
        <p:nvGrpSpPr>
          <p:cNvPr id="57416" name="Group 72">
            <a:extLst>
              <a:ext uri="{FF2B5EF4-FFF2-40B4-BE49-F238E27FC236}">
                <a16:creationId xmlns:a16="http://schemas.microsoft.com/office/drawing/2014/main" id="{16C2E261-1ADD-4A80-9787-752123583C9F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590925"/>
            <a:ext cx="3689350" cy="1971675"/>
            <a:chOff x="2928" y="2262"/>
            <a:chExt cx="2324" cy="1242"/>
          </a:xfrm>
        </p:grpSpPr>
        <p:pic>
          <p:nvPicPr>
            <p:cNvPr id="57403" name="Picture 59">
              <a:extLst>
                <a:ext uri="{FF2B5EF4-FFF2-40B4-BE49-F238E27FC236}">
                  <a16:creationId xmlns:a16="http://schemas.microsoft.com/office/drawing/2014/main" id="{C40334F2-A03B-47A0-8355-311121564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20"/>
            <a:stretch>
              <a:fillRect/>
            </a:stretch>
          </p:blipFill>
          <p:spPr bwMode="auto">
            <a:xfrm>
              <a:off x="2928" y="2659"/>
              <a:ext cx="1357" cy="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404" name="Text Box 60">
              <a:extLst>
                <a:ext uri="{FF2B5EF4-FFF2-40B4-BE49-F238E27FC236}">
                  <a16:creationId xmlns:a16="http://schemas.microsoft.com/office/drawing/2014/main" id="{66F3D4B0-6995-4E76-8BEF-4ACC89742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" y="226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57405" name="Oval 61">
              <a:extLst>
                <a:ext uri="{FF2B5EF4-FFF2-40B4-BE49-F238E27FC236}">
                  <a16:creationId xmlns:a16="http://schemas.microsoft.com/office/drawing/2014/main" id="{6DC91749-1D7B-4114-BA70-41E978EFD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281"/>
              <a:ext cx="225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57407" name="Text Box 63">
              <a:extLst>
                <a:ext uri="{FF2B5EF4-FFF2-40B4-BE49-F238E27FC236}">
                  <a16:creationId xmlns:a16="http://schemas.microsoft.com/office/drawing/2014/main" id="{8986A779-AD47-477B-9374-628819A24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" y="2821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57408" name="Line 64">
              <a:extLst>
                <a:ext uri="{FF2B5EF4-FFF2-40B4-BE49-F238E27FC236}">
                  <a16:creationId xmlns:a16="http://schemas.microsoft.com/office/drawing/2014/main" id="{33031342-00A7-41BE-8747-4C35C9AA54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5" y="2415"/>
              <a:ext cx="0" cy="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409" name="Line 65">
              <a:extLst>
                <a:ext uri="{FF2B5EF4-FFF2-40B4-BE49-F238E27FC236}">
                  <a16:creationId xmlns:a16="http://schemas.microsoft.com/office/drawing/2014/main" id="{3249F3E9-7041-4AC5-B0EF-AFE63EE38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3040"/>
              <a:ext cx="930" cy="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411" name="Text Box 67">
              <a:extLst>
                <a:ext uri="{FF2B5EF4-FFF2-40B4-BE49-F238E27FC236}">
                  <a16:creationId xmlns:a16="http://schemas.microsoft.com/office/drawing/2014/main" id="{420ED438-5A18-4E2E-AB88-1D3322F38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329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z</a:t>
              </a:r>
            </a:p>
          </p:txBody>
        </p:sp>
        <p:sp>
          <p:nvSpPr>
            <p:cNvPr id="57412" name="Line 68">
              <a:extLst>
                <a:ext uri="{FF2B5EF4-FFF2-40B4-BE49-F238E27FC236}">
                  <a16:creationId xmlns:a16="http://schemas.microsoft.com/office/drawing/2014/main" id="{8457EB85-A1E5-4E18-A980-BF74DE8ED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3033"/>
              <a:ext cx="849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413" name="Line 69">
              <a:extLst>
                <a:ext uri="{FF2B5EF4-FFF2-40B4-BE49-F238E27FC236}">
                  <a16:creationId xmlns:a16="http://schemas.microsoft.com/office/drawing/2014/main" id="{1395F490-954D-42F0-86EF-017D9E0B4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7" y="2851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7414" name="Line 70">
              <a:extLst>
                <a:ext uri="{FF2B5EF4-FFF2-40B4-BE49-F238E27FC236}">
                  <a16:creationId xmlns:a16="http://schemas.microsoft.com/office/drawing/2014/main" id="{0A3AE434-7523-487A-B39D-16B04309D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" y="2303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7415" name="Line 71">
              <a:extLst>
                <a:ext uri="{FF2B5EF4-FFF2-40B4-BE49-F238E27FC236}">
                  <a16:creationId xmlns:a16="http://schemas.microsoft.com/office/drawing/2014/main" id="{1BE03A11-ED16-4D21-8AEE-32AEAADB2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9" y="3327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sp>
        <p:nvSpPr>
          <p:cNvPr id="57406" name="Oval 62">
            <a:extLst>
              <a:ext uri="{FF2B5EF4-FFF2-40B4-BE49-F238E27FC236}">
                <a16:creationId xmlns:a16="http://schemas.microsoft.com/office/drawing/2014/main" id="{C3361319-1277-4C8C-B871-49D67232C767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6623050" y="4394200"/>
            <a:ext cx="177800" cy="796925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57410" name="Line 66">
            <a:extLst>
              <a:ext uri="{FF2B5EF4-FFF2-40B4-BE49-F238E27FC236}">
                <a16:creationId xmlns:a16="http://schemas.microsoft.com/office/drawing/2014/main" id="{2558FB3B-CE94-46B6-A79F-F15861E52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4826000"/>
            <a:ext cx="982663" cy="68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419" name="Text Box 75">
            <a:extLst>
              <a:ext uri="{FF2B5EF4-FFF2-40B4-BE49-F238E27FC236}">
                <a16:creationId xmlns:a16="http://schemas.microsoft.com/office/drawing/2014/main" id="{5CB5CD51-8FBE-4DCE-9603-8E46EAC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>
                <a:cs typeface="Times New Roman" panose="02020603050405020304" pitchFamily="18" charset="0"/>
              </a:rPr>
              <a:t>Sollicitation correspondante</a:t>
            </a:r>
          </a:p>
        </p:txBody>
      </p:sp>
      <p:sp>
        <p:nvSpPr>
          <p:cNvPr id="57421" name="Rectangle 77">
            <a:extLst>
              <a:ext uri="{FF2B5EF4-FFF2-40B4-BE49-F238E27FC236}">
                <a16:creationId xmlns:a16="http://schemas.microsoft.com/office/drawing/2014/main" id="{AAA497DD-EB28-4DF9-BF82-102C2B8E8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910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7422" name="Text Box 78">
            <a:extLst>
              <a:ext uri="{FF2B5EF4-FFF2-40B4-BE49-F238E27FC236}">
                <a16:creationId xmlns:a16="http://schemas.microsoft.com/office/drawing/2014/main" id="{247992E8-C0CF-4BE5-97FB-69BADB85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251325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75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175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"/>
                                        <p:tgtEl>
                                          <p:spTgt spid="5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2" grpId="0" autoUpdateAnimBg="0"/>
      <p:bldP spid="57373" grpId="0" autoUpdateAnimBg="0"/>
      <p:bldP spid="57402" grpId="0" autoUpdateAnimBg="0"/>
      <p:bldP spid="57419" grpId="0" autoUpdateAnimBg="0"/>
      <p:bldP spid="57421" grpId="0" autoUpdateAnimBg="0"/>
      <p:bldP spid="5742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2418784-F07C-4E8D-9436-B34BE8FB1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5FF421E-9059-49F2-AA70-967C2154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Modélisation du phénomène de cohésion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7C79A244-CF8E-4B28-900B-E2B401850667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350963"/>
            <a:ext cx="4992687" cy="4695825"/>
            <a:chOff x="2493" y="851"/>
            <a:chExt cx="3145" cy="2958"/>
          </a:xfrm>
        </p:grpSpPr>
        <p:sp>
          <p:nvSpPr>
            <p:cNvPr id="58373" name="Rectangle 5">
              <a:extLst>
                <a:ext uri="{FF2B5EF4-FFF2-40B4-BE49-F238E27FC236}">
                  <a16:creationId xmlns:a16="http://schemas.microsoft.com/office/drawing/2014/main" id="{03A4DF7C-0487-4707-B153-FB1B44148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864"/>
              <a:ext cx="3145" cy="2945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58374" name="Group 6">
              <a:extLst>
                <a:ext uri="{FF2B5EF4-FFF2-40B4-BE49-F238E27FC236}">
                  <a16:creationId xmlns:a16="http://schemas.microsoft.com/office/drawing/2014/main" id="{2856CE6C-F56A-4908-90CC-707AECDD2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9" y="868"/>
              <a:ext cx="1965" cy="122"/>
              <a:chOff x="2016" y="1488"/>
              <a:chExt cx="1320" cy="108"/>
            </a:xfrm>
          </p:grpSpPr>
          <p:pic>
            <p:nvPicPr>
              <p:cNvPr id="58375" name="Picture 7">
                <a:extLst>
                  <a:ext uri="{FF2B5EF4-FFF2-40B4-BE49-F238E27FC236}">
                    <a16:creationId xmlns:a16="http://schemas.microsoft.com/office/drawing/2014/main" id="{D0E4200D-02B3-43CA-9BDE-89B2EBBEA2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76" name="Picture 8">
                <a:extLst>
                  <a:ext uri="{FF2B5EF4-FFF2-40B4-BE49-F238E27FC236}">
                    <a16:creationId xmlns:a16="http://schemas.microsoft.com/office/drawing/2014/main" id="{DAB80B97-9911-48A5-8748-A944D9941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377" name="Group 9">
              <a:extLst>
                <a:ext uri="{FF2B5EF4-FFF2-40B4-BE49-F238E27FC236}">
                  <a16:creationId xmlns:a16="http://schemas.microsoft.com/office/drawing/2014/main" id="{7064AE78-FA77-4462-A60B-8C3046EFE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685"/>
              <a:ext cx="1302" cy="122"/>
              <a:chOff x="3312" y="3456"/>
              <a:chExt cx="1440" cy="108"/>
            </a:xfrm>
          </p:grpSpPr>
          <p:pic>
            <p:nvPicPr>
              <p:cNvPr id="58378" name="Picture 10">
                <a:extLst>
                  <a:ext uri="{FF2B5EF4-FFF2-40B4-BE49-F238E27FC236}">
                    <a16:creationId xmlns:a16="http://schemas.microsoft.com/office/drawing/2014/main" id="{459DDFDE-4AB6-4305-B17C-6AA5B7F03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79" name="Picture 11">
                <a:extLst>
                  <a:ext uri="{FF2B5EF4-FFF2-40B4-BE49-F238E27FC236}">
                    <a16:creationId xmlns:a16="http://schemas.microsoft.com/office/drawing/2014/main" id="{775EC71A-76BE-4F53-B296-03BA05ED73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8380" name="Text Box 12">
              <a:extLst>
                <a:ext uri="{FF2B5EF4-FFF2-40B4-BE49-F238E27FC236}">
                  <a16:creationId xmlns:a16="http://schemas.microsoft.com/office/drawing/2014/main" id="{EBE0126E-71B2-457D-A086-52EA96CE9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851"/>
              <a:ext cx="14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Détail des composantes de cohésion</a:t>
              </a:r>
            </a:p>
          </p:txBody>
        </p:sp>
        <p:sp>
          <p:nvSpPr>
            <p:cNvPr id="58381" name="Text Box 13">
              <a:extLst>
                <a:ext uri="{FF2B5EF4-FFF2-40B4-BE49-F238E27FC236}">
                  <a16:creationId xmlns:a16="http://schemas.microsoft.com/office/drawing/2014/main" id="{7C023261-F690-4EC6-8D27-3BB5FF4D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66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endParaRPr lang="fr-FR" altLang="fr-FR" sz="800">
                <a:latin typeface="Verdana" panose="020B0604030504040204" pitchFamily="34" charset="0"/>
              </a:endParaRPr>
            </a:p>
          </p:txBody>
        </p:sp>
      </p:grpSp>
      <p:sp>
        <p:nvSpPr>
          <p:cNvPr id="58382" name="Text Box 14">
            <a:extLst>
              <a:ext uri="{FF2B5EF4-FFF2-40B4-BE49-F238E27FC236}">
                <a16:creationId xmlns:a16="http://schemas.microsoft.com/office/drawing/2014/main" id="{41470323-4390-4637-8E22-69F1C3A5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251325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58383" name="Text Box 15">
            <a:extLst>
              <a:ext uri="{FF2B5EF4-FFF2-40B4-BE49-F238E27FC236}">
                <a16:creationId xmlns:a16="http://schemas.microsoft.com/office/drawing/2014/main" id="{5346B5DD-4C7C-42AA-AEB2-398D785A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755775"/>
            <a:ext cx="159226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3200" b="0"/>
              <a:t>N</a:t>
            </a:r>
            <a:r>
              <a:rPr lang="fr-FR" altLang="fr-FR" sz="3200">
                <a:solidFill>
                  <a:srgbClr val="FF0000"/>
                </a:solidFill>
              </a:rPr>
              <a:t>	</a:t>
            </a:r>
            <a:r>
              <a:rPr lang="fr-FR" altLang="fr-FR" sz="3200" b="0"/>
              <a:t>Mt</a:t>
            </a:r>
          </a:p>
          <a:p>
            <a:pPr eaLnBrk="0" hangingPunct="0"/>
            <a:r>
              <a:rPr lang="fr-FR" altLang="fr-FR" sz="3200">
                <a:solidFill>
                  <a:srgbClr val="FF0000"/>
                </a:solidFill>
              </a:rPr>
              <a:t>Ty</a:t>
            </a:r>
            <a:r>
              <a:rPr lang="fr-FR" altLang="fr-FR" sz="3200" b="0"/>
              <a:t>	Mfy</a:t>
            </a:r>
          </a:p>
          <a:p>
            <a:pPr eaLnBrk="0" hangingPunct="0"/>
            <a:r>
              <a:rPr lang="fr-FR" altLang="fr-FR" sz="3200">
                <a:solidFill>
                  <a:srgbClr val="FF0000"/>
                </a:solidFill>
              </a:rPr>
              <a:t>Tz</a:t>
            </a:r>
            <a:r>
              <a:rPr lang="fr-FR" altLang="fr-FR" sz="3200" b="0"/>
              <a:t>	Mfz</a:t>
            </a:r>
          </a:p>
        </p:txBody>
      </p:sp>
      <p:grpSp>
        <p:nvGrpSpPr>
          <p:cNvPr id="58384" name="Group 16">
            <a:extLst>
              <a:ext uri="{FF2B5EF4-FFF2-40B4-BE49-F238E27FC236}">
                <a16:creationId xmlns:a16="http://schemas.microsoft.com/office/drawing/2014/main" id="{8B369CBC-0658-41ED-8D91-7A82B3B2ED8A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1828800"/>
            <a:ext cx="4264025" cy="1538288"/>
            <a:chOff x="336" y="2523"/>
            <a:chExt cx="1803" cy="969"/>
          </a:xfrm>
        </p:grpSpPr>
        <p:sp>
          <p:nvSpPr>
            <p:cNvPr id="58385" name="AutoShape 17">
              <a:extLst>
                <a:ext uri="{FF2B5EF4-FFF2-40B4-BE49-F238E27FC236}">
                  <a16:creationId xmlns:a16="http://schemas.microsoft.com/office/drawing/2014/main" id="{22D9699E-5C4A-466F-817B-C32D9D259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821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86" name="Text Box 18">
              <a:extLst>
                <a:ext uri="{FF2B5EF4-FFF2-40B4-BE49-F238E27FC236}">
                  <a16:creationId xmlns:a16="http://schemas.microsoft.com/office/drawing/2014/main" id="{C9525351-694B-4203-B84C-96DEC4260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908"/>
              <a:ext cx="11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58387" name="Text Box 19">
              <a:extLst>
                <a:ext uri="{FF2B5EF4-FFF2-40B4-BE49-F238E27FC236}">
                  <a16:creationId xmlns:a16="http://schemas.microsoft.com/office/drawing/2014/main" id="{9259BCF8-5925-48C6-AAEB-9DFA98900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" y="2803"/>
              <a:ext cx="48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4000" b="0">
                  <a:latin typeface="French Script MT" panose="03020402040607040605" pitchFamily="66" charset="0"/>
                </a:rPr>
                <a:t>T</a:t>
              </a:r>
              <a:r>
                <a:rPr lang="fr-FR" altLang="fr-FR" sz="2400" baseline="-25000"/>
                <a:t>cohé</a:t>
              </a:r>
              <a:endParaRPr lang="fr-FR" altLang="fr-F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58388" name="AutoShape 20">
              <a:extLst>
                <a:ext uri="{FF2B5EF4-FFF2-40B4-BE49-F238E27FC236}">
                  <a16:creationId xmlns:a16="http://schemas.microsoft.com/office/drawing/2014/main" id="{953585B7-FEEC-48F7-BC67-38C7F269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532"/>
              <a:ext cx="70" cy="912"/>
            </a:xfrm>
            <a:prstGeom prst="leftBrace">
              <a:avLst>
                <a:gd name="adj1" fmla="val 10857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89" name="AutoShape 21">
              <a:extLst>
                <a:ext uri="{FF2B5EF4-FFF2-40B4-BE49-F238E27FC236}">
                  <a16:creationId xmlns:a16="http://schemas.microsoft.com/office/drawing/2014/main" id="{44229FD5-6EEA-4932-9104-B29EA17F4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523"/>
              <a:ext cx="70" cy="923"/>
            </a:xfrm>
            <a:prstGeom prst="rightBrace">
              <a:avLst>
                <a:gd name="adj1" fmla="val 10988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90" name="Text Box 22">
              <a:extLst>
                <a:ext uri="{FF2B5EF4-FFF2-40B4-BE49-F238E27FC236}">
                  <a16:creationId xmlns:a16="http://schemas.microsoft.com/office/drawing/2014/main" id="{C0210D9A-93F7-4B67-AA79-5FC1FDD82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76"/>
              <a:ext cx="13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58391" name="Text Box 23">
              <a:extLst>
                <a:ext uri="{FF2B5EF4-FFF2-40B4-BE49-F238E27FC236}">
                  <a16:creationId xmlns:a16="http://schemas.microsoft.com/office/drawing/2014/main" id="{A02EB4C9-A484-4840-9E99-B8A27C0BB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381"/>
              <a:ext cx="71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 b="0"/>
                <a:t>R</a:t>
              </a:r>
            </a:p>
          </p:txBody>
        </p:sp>
        <p:sp>
          <p:nvSpPr>
            <p:cNvPr id="58392" name="Rectangle 24">
              <a:extLst>
                <a:ext uri="{FF2B5EF4-FFF2-40B4-BE49-F238E27FC236}">
                  <a16:creationId xmlns:a16="http://schemas.microsoft.com/office/drawing/2014/main" id="{3D081F65-DB38-4FA2-9315-6166BD60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83"/>
              <a:ext cx="10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93" name="AutoShape 25">
              <a:extLst>
                <a:ext uri="{FF2B5EF4-FFF2-40B4-BE49-F238E27FC236}">
                  <a16:creationId xmlns:a16="http://schemas.microsoft.com/office/drawing/2014/main" id="{85DD4A08-9269-45D2-A8A3-D33022F49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" y="2814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394" name="Text Box 26">
            <a:extLst>
              <a:ext uri="{FF2B5EF4-FFF2-40B4-BE49-F238E27FC236}">
                <a16:creationId xmlns:a16="http://schemas.microsoft.com/office/drawing/2014/main" id="{720EF44B-4F30-4828-9592-F521FEB01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25563"/>
            <a:ext cx="37338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3200">
                <a:cs typeface="Times New Roman" panose="02020603050405020304" pitchFamily="18" charset="0"/>
              </a:rPr>
              <a:t>Ty, Tz </a:t>
            </a:r>
            <a:r>
              <a:rPr lang="fr-FR" altLang="fr-FR" sz="2000">
                <a:cs typeface="Times New Roman" panose="02020603050405020304" pitchFamily="18" charset="0"/>
              </a:rPr>
              <a:t>= </a:t>
            </a:r>
            <a:r>
              <a:rPr lang="fr-FR" altLang="fr-FR" sz="2000"/>
              <a:t>Composantes tangentielles</a:t>
            </a:r>
            <a:r>
              <a:rPr lang="fr-FR" altLang="fr-FR" sz="2000" b="0"/>
              <a:t> ou </a:t>
            </a:r>
            <a:r>
              <a:rPr lang="fr-FR" altLang="fr-FR" sz="2000"/>
              <a:t>tranchantes = </a:t>
            </a:r>
            <a:r>
              <a:rPr lang="fr-FR" altLang="fr-FR" sz="2000" b="0"/>
              <a:t>sur un axe appartenant à la section de coupure fictive </a:t>
            </a:r>
          </a:p>
        </p:txBody>
      </p:sp>
      <p:sp>
        <p:nvSpPr>
          <p:cNvPr id="58395" name="Text Box 27">
            <a:extLst>
              <a:ext uri="{FF2B5EF4-FFF2-40B4-BE49-F238E27FC236}">
                <a16:creationId xmlns:a16="http://schemas.microsoft.com/office/drawing/2014/main" id="{132E75AC-A006-4F5F-8C49-4D874968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906963"/>
            <a:ext cx="3497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>
                <a:solidFill>
                  <a:srgbClr val="FF0000"/>
                </a:solidFill>
              </a:rPr>
              <a:t>Cisaillement</a:t>
            </a:r>
          </a:p>
        </p:txBody>
      </p:sp>
      <p:grpSp>
        <p:nvGrpSpPr>
          <p:cNvPr id="58396" name="Group 28">
            <a:extLst>
              <a:ext uri="{FF2B5EF4-FFF2-40B4-BE49-F238E27FC236}">
                <a16:creationId xmlns:a16="http://schemas.microsoft.com/office/drawing/2014/main" id="{14056351-2A9A-41C8-98DD-098BA0C168AC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590925"/>
            <a:ext cx="3689350" cy="1971675"/>
            <a:chOff x="2928" y="2262"/>
            <a:chExt cx="2324" cy="1242"/>
          </a:xfrm>
        </p:grpSpPr>
        <p:pic>
          <p:nvPicPr>
            <p:cNvPr id="58397" name="Picture 29">
              <a:extLst>
                <a:ext uri="{FF2B5EF4-FFF2-40B4-BE49-F238E27FC236}">
                  <a16:creationId xmlns:a16="http://schemas.microsoft.com/office/drawing/2014/main" id="{EE6A73A5-6076-4B0F-ABBB-DDFC9FAA0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20"/>
            <a:stretch>
              <a:fillRect/>
            </a:stretch>
          </p:blipFill>
          <p:spPr bwMode="auto">
            <a:xfrm>
              <a:off x="2928" y="2659"/>
              <a:ext cx="1357" cy="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98" name="Text Box 30">
              <a:extLst>
                <a:ext uri="{FF2B5EF4-FFF2-40B4-BE49-F238E27FC236}">
                  <a16:creationId xmlns:a16="http://schemas.microsoft.com/office/drawing/2014/main" id="{4416887E-C768-429F-8F88-2FCC4F7D1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" y="226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58399" name="Oval 31">
              <a:extLst>
                <a:ext uri="{FF2B5EF4-FFF2-40B4-BE49-F238E27FC236}">
                  <a16:creationId xmlns:a16="http://schemas.microsoft.com/office/drawing/2014/main" id="{49D08A16-1B44-46B9-A023-2584F11F3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281"/>
              <a:ext cx="225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58400" name="Text Box 32">
              <a:extLst>
                <a:ext uri="{FF2B5EF4-FFF2-40B4-BE49-F238E27FC236}">
                  <a16:creationId xmlns:a16="http://schemas.microsoft.com/office/drawing/2014/main" id="{B53F6311-3D55-4067-85C5-CE4949619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" y="2821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58401" name="Line 33">
              <a:extLst>
                <a:ext uri="{FF2B5EF4-FFF2-40B4-BE49-F238E27FC236}">
                  <a16:creationId xmlns:a16="http://schemas.microsoft.com/office/drawing/2014/main" id="{944C4D70-5089-4748-9D30-7B18171DC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5" y="2415"/>
              <a:ext cx="0" cy="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02" name="Line 34">
              <a:extLst>
                <a:ext uri="{FF2B5EF4-FFF2-40B4-BE49-F238E27FC236}">
                  <a16:creationId xmlns:a16="http://schemas.microsoft.com/office/drawing/2014/main" id="{C1A0C352-C944-418B-8725-6F0A3F67E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3040"/>
              <a:ext cx="930" cy="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03" name="Text Box 35">
              <a:extLst>
                <a:ext uri="{FF2B5EF4-FFF2-40B4-BE49-F238E27FC236}">
                  <a16:creationId xmlns:a16="http://schemas.microsoft.com/office/drawing/2014/main" id="{C12CEE98-B073-4B10-A30C-82229C915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329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z</a:t>
              </a:r>
            </a:p>
          </p:txBody>
        </p:sp>
        <p:sp>
          <p:nvSpPr>
            <p:cNvPr id="58404" name="Line 36">
              <a:extLst>
                <a:ext uri="{FF2B5EF4-FFF2-40B4-BE49-F238E27FC236}">
                  <a16:creationId xmlns:a16="http://schemas.microsoft.com/office/drawing/2014/main" id="{A8E06CFD-3D7E-43F9-81FE-A4A1CCE29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3033"/>
              <a:ext cx="849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05" name="Line 37">
              <a:extLst>
                <a:ext uri="{FF2B5EF4-FFF2-40B4-BE49-F238E27FC236}">
                  <a16:creationId xmlns:a16="http://schemas.microsoft.com/office/drawing/2014/main" id="{D82FC82F-D381-4379-99C2-2AE7E952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7" y="2851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8406" name="Line 38">
              <a:extLst>
                <a:ext uri="{FF2B5EF4-FFF2-40B4-BE49-F238E27FC236}">
                  <a16:creationId xmlns:a16="http://schemas.microsoft.com/office/drawing/2014/main" id="{CD2FA24D-0507-4359-ABC0-843E0C23D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" y="2303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8407" name="Line 39">
              <a:extLst>
                <a:ext uri="{FF2B5EF4-FFF2-40B4-BE49-F238E27FC236}">
                  <a16:creationId xmlns:a16="http://schemas.microsoft.com/office/drawing/2014/main" id="{50E0B074-331E-4DFB-AB26-9AB98BC68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9" y="3327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sp>
        <p:nvSpPr>
          <p:cNvPr id="58408" name="Oval 40">
            <a:extLst>
              <a:ext uri="{FF2B5EF4-FFF2-40B4-BE49-F238E27FC236}">
                <a16:creationId xmlns:a16="http://schemas.microsoft.com/office/drawing/2014/main" id="{99417B1D-E84E-4E0D-A606-9B5967E54D80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6623050" y="4394200"/>
            <a:ext cx="177800" cy="796925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58410" name="Text Box 42">
            <a:extLst>
              <a:ext uri="{FF2B5EF4-FFF2-40B4-BE49-F238E27FC236}">
                <a16:creationId xmlns:a16="http://schemas.microsoft.com/office/drawing/2014/main" id="{AE832AB3-75C1-4E12-B221-52CCBBB03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32125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>
                <a:cs typeface="Times New Roman" panose="02020603050405020304" pitchFamily="18" charset="0"/>
              </a:rPr>
              <a:t>Sollicitation correspondante</a:t>
            </a:r>
          </a:p>
        </p:txBody>
      </p:sp>
      <p:sp>
        <p:nvSpPr>
          <p:cNvPr id="58411" name="Rectangle 43">
            <a:extLst>
              <a:ext uri="{FF2B5EF4-FFF2-40B4-BE49-F238E27FC236}">
                <a16:creationId xmlns:a16="http://schemas.microsoft.com/office/drawing/2014/main" id="{DC2D514D-7B91-46A8-A871-BC9C386F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4114800"/>
            <a:ext cx="657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>
                <a:solidFill>
                  <a:srgbClr val="FF0000"/>
                </a:solidFill>
              </a:rPr>
              <a:t>Ty</a:t>
            </a:r>
          </a:p>
        </p:txBody>
      </p:sp>
      <p:sp>
        <p:nvSpPr>
          <p:cNvPr id="58412" name="Line 44">
            <a:extLst>
              <a:ext uri="{FF2B5EF4-FFF2-40B4-BE49-F238E27FC236}">
                <a16:creationId xmlns:a16="http://schemas.microsoft.com/office/drawing/2014/main" id="{7798EDE6-5CC3-47E9-915F-E8D1BFC84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4175" y="4067175"/>
            <a:ext cx="0" cy="757238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13" name="Line 45">
            <a:extLst>
              <a:ext uri="{FF2B5EF4-FFF2-40B4-BE49-F238E27FC236}">
                <a16:creationId xmlns:a16="http://schemas.microsoft.com/office/drawing/2014/main" id="{8E2A7280-33EF-48B2-A944-B46616773E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8550" y="4813300"/>
            <a:ext cx="536575" cy="2159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14" name="Rectangle 46">
            <a:extLst>
              <a:ext uri="{FF2B5EF4-FFF2-40B4-BE49-F238E27FC236}">
                <a16:creationId xmlns:a16="http://schemas.microsoft.com/office/drawing/2014/main" id="{25E934D2-10F2-4BA0-9807-7ECFC2E05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5135563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>
                <a:solidFill>
                  <a:srgbClr val="FF0000"/>
                </a:solidFill>
              </a:rPr>
              <a:t>Tz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675"/>
                            </p:stCondLst>
                            <p:childTnLst>
                              <p:par>
                                <p:cTn id="34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 animBg="1" autoUpdateAnimBg="0"/>
      <p:bldP spid="58394" grpId="0" autoUpdateAnimBg="0"/>
      <p:bldP spid="58395" grpId="0" autoUpdateAnimBg="0"/>
      <p:bldP spid="58411" grpId="0" autoUpdateAnimBg="0"/>
      <p:bldP spid="584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4EEF22A-70F6-4F8C-8604-CB6BDA35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C49D908-CC8C-4E11-A614-8F40F1C4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Modélisation du phénomène de cohésion</a:t>
            </a:r>
          </a:p>
        </p:txBody>
      </p:sp>
      <p:grpSp>
        <p:nvGrpSpPr>
          <p:cNvPr id="59396" name="Group 4">
            <a:extLst>
              <a:ext uri="{FF2B5EF4-FFF2-40B4-BE49-F238E27FC236}">
                <a16:creationId xmlns:a16="http://schemas.microsoft.com/office/drawing/2014/main" id="{948B8552-6037-4DA3-A1C6-A30C1E2DFE1D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350963"/>
            <a:ext cx="4992687" cy="4695825"/>
            <a:chOff x="2493" y="851"/>
            <a:chExt cx="3145" cy="2958"/>
          </a:xfrm>
        </p:grpSpPr>
        <p:sp>
          <p:nvSpPr>
            <p:cNvPr id="59397" name="Rectangle 5">
              <a:extLst>
                <a:ext uri="{FF2B5EF4-FFF2-40B4-BE49-F238E27FC236}">
                  <a16:creationId xmlns:a16="http://schemas.microsoft.com/office/drawing/2014/main" id="{C5EF771C-BD04-4394-A047-24A01E434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864"/>
              <a:ext cx="3145" cy="2945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59398" name="Group 6">
              <a:extLst>
                <a:ext uri="{FF2B5EF4-FFF2-40B4-BE49-F238E27FC236}">
                  <a16:creationId xmlns:a16="http://schemas.microsoft.com/office/drawing/2014/main" id="{C3A4EB62-1809-45A3-BC25-F5051199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9" y="868"/>
              <a:ext cx="1965" cy="122"/>
              <a:chOff x="2016" y="1488"/>
              <a:chExt cx="1320" cy="108"/>
            </a:xfrm>
          </p:grpSpPr>
          <p:pic>
            <p:nvPicPr>
              <p:cNvPr id="59399" name="Picture 7">
                <a:extLst>
                  <a:ext uri="{FF2B5EF4-FFF2-40B4-BE49-F238E27FC236}">
                    <a16:creationId xmlns:a16="http://schemas.microsoft.com/office/drawing/2014/main" id="{F6663252-93E6-49F9-BA3F-11D20AED9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00" name="Picture 8">
                <a:extLst>
                  <a:ext uri="{FF2B5EF4-FFF2-40B4-BE49-F238E27FC236}">
                    <a16:creationId xmlns:a16="http://schemas.microsoft.com/office/drawing/2014/main" id="{2033F9EB-CD22-4DE8-A7F8-F3C50BB34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401" name="Group 9">
              <a:extLst>
                <a:ext uri="{FF2B5EF4-FFF2-40B4-BE49-F238E27FC236}">
                  <a16:creationId xmlns:a16="http://schemas.microsoft.com/office/drawing/2014/main" id="{106A3AC7-5B7E-4251-8B76-011F2C7BC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685"/>
              <a:ext cx="1302" cy="122"/>
              <a:chOff x="3312" y="3456"/>
              <a:chExt cx="1440" cy="108"/>
            </a:xfrm>
          </p:grpSpPr>
          <p:pic>
            <p:nvPicPr>
              <p:cNvPr id="59402" name="Picture 10">
                <a:extLst>
                  <a:ext uri="{FF2B5EF4-FFF2-40B4-BE49-F238E27FC236}">
                    <a16:creationId xmlns:a16="http://schemas.microsoft.com/office/drawing/2014/main" id="{B6B91503-36B4-4E86-BBE1-70369526B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03" name="Picture 11">
                <a:extLst>
                  <a:ext uri="{FF2B5EF4-FFF2-40B4-BE49-F238E27FC236}">
                    <a16:creationId xmlns:a16="http://schemas.microsoft.com/office/drawing/2014/main" id="{EC50B964-9083-46A9-A5A7-F855D2591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404" name="Text Box 12">
              <a:extLst>
                <a:ext uri="{FF2B5EF4-FFF2-40B4-BE49-F238E27FC236}">
                  <a16:creationId xmlns:a16="http://schemas.microsoft.com/office/drawing/2014/main" id="{271CD18B-69FF-4FF9-A499-0468EC278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851"/>
              <a:ext cx="14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Détail des composantes de cohésion</a:t>
              </a:r>
            </a:p>
          </p:txBody>
        </p:sp>
        <p:sp>
          <p:nvSpPr>
            <p:cNvPr id="59405" name="Text Box 13">
              <a:extLst>
                <a:ext uri="{FF2B5EF4-FFF2-40B4-BE49-F238E27FC236}">
                  <a16:creationId xmlns:a16="http://schemas.microsoft.com/office/drawing/2014/main" id="{C45B1AB4-5749-4723-B373-14E11CBE8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66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endParaRPr lang="fr-FR" altLang="fr-FR" sz="800">
                <a:latin typeface="Verdana" panose="020B0604030504040204" pitchFamily="34" charset="0"/>
              </a:endParaRPr>
            </a:p>
          </p:txBody>
        </p:sp>
      </p:grpSp>
      <p:sp>
        <p:nvSpPr>
          <p:cNvPr id="59406" name="Text Box 14">
            <a:extLst>
              <a:ext uri="{FF2B5EF4-FFF2-40B4-BE49-F238E27FC236}">
                <a16:creationId xmlns:a16="http://schemas.microsoft.com/office/drawing/2014/main" id="{E4141F9F-239F-429B-B2F0-4ABCA6F8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251325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59407" name="Text Box 15">
            <a:extLst>
              <a:ext uri="{FF2B5EF4-FFF2-40B4-BE49-F238E27FC236}">
                <a16:creationId xmlns:a16="http://schemas.microsoft.com/office/drawing/2014/main" id="{9FA23B43-C1C5-4B75-97AF-67C22081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755775"/>
            <a:ext cx="159226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3200" b="0"/>
              <a:t>N	</a:t>
            </a:r>
            <a:r>
              <a:rPr lang="fr-FR" altLang="fr-FR" sz="3200">
                <a:solidFill>
                  <a:srgbClr val="FF0000"/>
                </a:solidFill>
              </a:rPr>
              <a:t>Mt</a:t>
            </a:r>
          </a:p>
          <a:p>
            <a:pPr eaLnBrk="0" hangingPunct="0"/>
            <a:r>
              <a:rPr lang="fr-FR" altLang="fr-FR" sz="3200" b="0"/>
              <a:t>Ty	Mfy</a:t>
            </a:r>
          </a:p>
          <a:p>
            <a:pPr eaLnBrk="0" hangingPunct="0"/>
            <a:r>
              <a:rPr lang="fr-FR" altLang="fr-FR" sz="3200" b="0"/>
              <a:t>Tz	Mfz</a:t>
            </a:r>
          </a:p>
        </p:txBody>
      </p:sp>
      <p:grpSp>
        <p:nvGrpSpPr>
          <p:cNvPr id="59408" name="Group 16">
            <a:extLst>
              <a:ext uri="{FF2B5EF4-FFF2-40B4-BE49-F238E27FC236}">
                <a16:creationId xmlns:a16="http://schemas.microsoft.com/office/drawing/2014/main" id="{2A4484E9-416C-4C84-941A-A25E21C822C4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1828800"/>
            <a:ext cx="4264025" cy="1538288"/>
            <a:chOff x="336" y="2523"/>
            <a:chExt cx="1803" cy="969"/>
          </a:xfrm>
        </p:grpSpPr>
        <p:sp>
          <p:nvSpPr>
            <p:cNvPr id="59409" name="AutoShape 17">
              <a:extLst>
                <a:ext uri="{FF2B5EF4-FFF2-40B4-BE49-F238E27FC236}">
                  <a16:creationId xmlns:a16="http://schemas.microsoft.com/office/drawing/2014/main" id="{DA647A20-DA57-4F30-8802-150DD4900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821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0" name="Text Box 18">
              <a:extLst>
                <a:ext uri="{FF2B5EF4-FFF2-40B4-BE49-F238E27FC236}">
                  <a16:creationId xmlns:a16="http://schemas.microsoft.com/office/drawing/2014/main" id="{F91625B8-0521-44FF-9826-314E6C01F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908"/>
              <a:ext cx="11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59411" name="Text Box 19">
              <a:extLst>
                <a:ext uri="{FF2B5EF4-FFF2-40B4-BE49-F238E27FC236}">
                  <a16:creationId xmlns:a16="http://schemas.microsoft.com/office/drawing/2014/main" id="{27A84AC7-18F5-4210-AFBA-530A199DF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" y="2803"/>
              <a:ext cx="48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4000" b="0">
                  <a:latin typeface="French Script MT" panose="03020402040607040605" pitchFamily="66" charset="0"/>
                </a:rPr>
                <a:t>T</a:t>
              </a:r>
              <a:r>
                <a:rPr lang="fr-FR" altLang="fr-FR" sz="2400" baseline="-25000"/>
                <a:t>cohé</a:t>
              </a:r>
              <a:endParaRPr lang="fr-FR" altLang="fr-F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59412" name="AutoShape 20">
              <a:extLst>
                <a:ext uri="{FF2B5EF4-FFF2-40B4-BE49-F238E27FC236}">
                  <a16:creationId xmlns:a16="http://schemas.microsoft.com/office/drawing/2014/main" id="{37EEDDE3-FC1C-4AD0-8750-7378CCF97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532"/>
              <a:ext cx="70" cy="912"/>
            </a:xfrm>
            <a:prstGeom prst="leftBrace">
              <a:avLst>
                <a:gd name="adj1" fmla="val 10857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3" name="AutoShape 21">
              <a:extLst>
                <a:ext uri="{FF2B5EF4-FFF2-40B4-BE49-F238E27FC236}">
                  <a16:creationId xmlns:a16="http://schemas.microsoft.com/office/drawing/2014/main" id="{356CD85E-362F-4756-B0BA-60235EEC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523"/>
              <a:ext cx="70" cy="923"/>
            </a:xfrm>
            <a:prstGeom prst="rightBrace">
              <a:avLst>
                <a:gd name="adj1" fmla="val 10988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4" name="Text Box 22">
              <a:extLst>
                <a:ext uri="{FF2B5EF4-FFF2-40B4-BE49-F238E27FC236}">
                  <a16:creationId xmlns:a16="http://schemas.microsoft.com/office/drawing/2014/main" id="{F60BB22D-4F1A-460E-BF97-2C2251178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76"/>
              <a:ext cx="13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59415" name="Text Box 23">
              <a:extLst>
                <a:ext uri="{FF2B5EF4-FFF2-40B4-BE49-F238E27FC236}">
                  <a16:creationId xmlns:a16="http://schemas.microsoft.com/office/drawing/2014/main" id="{54ECD94B-5726-408C-9FE9-0164D0DD7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381"/>
              <a:ext cx="71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 b="0"/>
                <a:t>R</a:t>
              </a:r>
            </a:p>
          </p:txBody>
        </p:sp>
        <p:sp>
          <p:nvSpPr>
            <p:cNvPr id="59416" name="Rectangle 24">
              <a:extLst>
                <a:ext uri="{FF2B5EF4-FFF2-40B4-BE49-F238E27FC236}">
                  <a16:creationId xmlns:a16="http://schemas.microsoft.com/office/drawing/2014/main" id="{C8423ED5-4FE0-4614-A13A-C67CABDE5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83"/>
              <a:ext cx="10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17" name="AutoShape 25">
              <a:extLst>
                <a:ext uri="{FF2B5EF4-FFF2-40B4-BE49-F238E27FC236}">
                  <a16:creationId xmlns:a16="http://schemas.microsoft.com/office/drawing/2014/main" id="{C2052209-DE02-4D72-ADAA-E01CC1605D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" y="2814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418" name="Text Box 26">
            <a:extLst>
              <a:ext uri="{FF2B5EF4-FFF2-40B4-BE49-F238E27FC236}">
                <a16:creationId xmlns:a16="http://schemas.microsoft.com/office/drawing/2014/main" id="{A7F80635-960C-4328-B1DC-756A3FC2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25563"/>
            <a:ext cx="37338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3200">
                <a:cs typeface="Times New Roman" panose="02020603050405020304" pitchFamily="18" charset="0"/>
              </a:rPr>
              <a:t>Mt </a:t>
            </a:r>
            <a:r>
              <a:rPr lang="fr-FR" altLang="fr-FR" sz="2000">
                <a:cs typeface="Times New Roman" panose="02020603050405020304" pitchFamily="18" charset="0"/>
              </a:rPr>
              <a:t>= </a:t>
            </a:r>
            <a:r>
              <a:rPr lang="fr-FR" altLang="fr-FR" sz="2000"/>
              <a:t>Composante de moment = </a:t>
            </a:r>
            <a:r>
              <a:rPr lang="fr-FR" altLang="fr-FR" sz="2000" b="0"/>
              <a:t>sur l’axe perpendiculaire à la section de coupure fictive </a:t>
            </a:r>
          </a:p>
        </p:txBody>
      </p:sp>
      <p:sp>
        <p:nvSpPr>
          <p:cNvPr id="59419" name="Text Box 27">
            <a:extLst>
              <a:ext uri="{FF2B5EF4-FFF2-40B4-BE49-F238E27FC236}">
                <a16:creationId xmlns:a16="http://schemas.microsoft.com/office/drawing/2014/main" id="{1CBFC65C-533A-433F-AA5B-22DE6F2B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906963"/>
            <a:ext cx="3497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>
                <a:solidFill>
                  <a:srgbClr val="FF0000"/>
                </a:solidFill>
              </a:rPr>
              <a:t>Torsion</a:t>
            </a:r>
          </a:p>
        </p:txBody>
      </p:sp>
      <p:grpSp>
        <p:nvGrpSpPr>
          <p:cNvPr id="59420" name="Group 28">
            <a:extLst>
              <a:ext uri="{FF2B5EF4-FFF2-40B4-BE49-F238E27FC236}">
                <a16:creationId xmlns:a16="http://schemas.microsoft.com/office/drawing/2014/main" id="{0B16BE79-190F-4435-AFAE-172309393926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590925"/>
            <a:ext cx="3689350" cy="1971675"/>
            <a:chOff x="2928" y="2262"/>
            <a:chExt cx="2324" cy="1242"/>
          </a:xfrm>
        </p:grpSpPr>
        <p:pic>
          <p:nvPicPr>
            <p:cNvPr id="59421" name="Picture 29">
              <a:extLst>
                <a:ext uri="{FF2B5EF4-FFF2-40B4-BE49-F238E27FC236}">
                  <a16:creationId xmlns:a16="http://schemas.microsoft.com/office/drawing/2014/main" id="{75B29BE4-35D6-47AB-A0E3-ECC8370F0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20"/>
            <a:stretch>
              <a:fillRect/>
            </a:stretch>
          </p:blipFill>
          <p:spPr bwMode="auto">
            <a:xfrm>
              <a:off x="2928" y="2659"/>
              <a:ext cx="1357" cy="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22" name="Text Box 30">
              <a:extLst>
                <a:ext uri="{FF2B5EF4-FFF2-40B4-BE49-F238E27FC236}">
                  <a16:creationId xmlns:a16="http://schemas.microsoft.com/office/drawing/2014/main" id="{95FF9914-7596-468E-8E4A-FC6CBBDBF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" y="226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59423" name="Oval 31">
              <a:extLst>
                <a:ext uri="{FF2B5EF4-FFF2-40B4-BE49-F238E27FC236}">
                  <a16:creationId xmlns:a16="http://schemas.microsoft.com/office/drawing/2014/main" id="{F7215118-B655-4DF6-A346-DBB4BE51D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281"/>
              <a:ext cx="225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59424" name="Text Box 32">
              <a:extLst>
                <a:ext uri="{FF2B5EF4-FFF2-40B4-BE49-F238E27FC236}">
                  <a16:creationId xmlns:a16="http://schemas.microsoft.com/office/drawing/2014/main" id="{2579F118-B60E-4899-903D-D74D54548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" y="2821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59425" name="Line 33">
              <a:extLst>
                <a:ext uri="{FF2B5EF4-FFF2-40B4-BE49-F238E27FC236}">
                  <a16:creationId xmlns:a16="http://schemas.microsoft.com/office/drawing/2014/main" id="{EF2DDA8C-0153-429D-ABCC-7F04D8501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5" y="2415"/>
              <a:ext cx="0" cy="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26" name="Line 34">
              <a:extLst>
                <a:ext uri="{FF2B5EF4-FFF2-40B4-BE49-F238E27FC236}">
                  <a16:creationId xmlns:a16="http://schemas.microsoft.com/office/drawing/2014/main" id="{5B5233E7-BBE9-4C64-BA7C-C1A8D77CD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3040"/>
              <a:ext cx="930" cy="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27" name="Text Box 35">
              <a:extLst>
                <a:ext uri="{FF2B5EF4-FFF2-40B4-BE49-F238E27FC236}">
                  <a16:creationId xmlns:a16="http://schemas.microsoft.com/office/drawing/2014/main" id="{5D52E24B-DC3D-4D63-94B9-F79A2CCD1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329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z</a:t>
              </a:r>
            </a:p>
          </p:txBody>
        </p:sp>
        <p:sp>
          <p:nvSpPr>
            <p:cNvPr id="59428" name="Line 36">
              <a:extLst>
                <a:ext uri="{FF2B5EF4-FFF2-40B4-BE49-F238E27FC236}">
                  <a16:creationId xmlns:a16="http://schemas.microsoft.com/office/drawing/2014/main" id="{9242A9BE-6D28-4C50-8B5C-4E1B6D049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3033"/>
              <a:ext cx="849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429" name="Line 37">
              <a:extLst>
                <a:ext uri="{FF2B5EF4-FFF2-40B4-BE49-F238E27FC236}">
                  <a16:creationId xmlns:a16="http://schemas.microsoft.com/office/drawing/2014/main" id="{C709F709-2EC9-4D2D-B32A-CD6669CB2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7" y="2851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9430" name="Line 38">
              <a:extLst>
                <a:ext uri="{FF2B5EF4-FFF2-40B4-BE49-F238E27FC236}">
                  <a16:creationId xmlns:a16="http://schemas.microsoft.com/office/drawing/2014/main" id="{C34EBE3A-7047-45F0-AF98-BD8957C46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" y="2303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59431" name="Line 39">
              <a:extLst>
                <a:ext uri="{FF2B5EF4-FFF2-40B4-BE49-F238E27FC236}">
                  <a16:creationId xmlns:a16="http://schemas.microsoft.com/office/drawing/2014/main" id="{23DB28F4-2CE5-4FAE-9706-F5AB483FA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9" y="3327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sp>
        <p:nvSpPr>
          <p:cNvPr id="59432" name="Oval 40">
            <a:extLst>
              <a:ext uri="{FF2B5EF4-FFF2-40B4-BE49-F238E27FC236}">
                <a16:creationId xmlns:a16="http://schemas.microsoft.com/office/drawing/2014/main" id="{15D5E637-A737-49A4-B0AC-B3B6B7C5D1CF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6623050" y="4394200"/>
            <a:ext cx="177800" cy="796925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59433" name="Text Box 41">
            <a:extLst>
              <a:ext uri="{FF2B5EF4-FFF2-40B4-BE49-F238E27FC236}">
                <a16:creationId xmlns:a16="http://schemas.microsoft.com/office/drawing/2014/main" id="{DBD8B1B3-D23F-4312-9322-7ECB4517D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32125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>
                <a:cs typeface="Times New Roman" panose="02020603050405020304" pitchFamily="18" charset="0"/>
              </a:rPr>
              <a:t>Sollicitation correspondante</a:t>
            </a:r>
          </a:p>
        </p:txBody>
      </p:sp>
      <p:sp>
        <p:nvSpPr>
          <p:cNvPr id="59434" name="Rectangle 42">
            <a:extLst>
              <a:ext uri="{FF2B5EF4-FFF2-40B4-BE49-F238E27FC236}">
                <a16:creationId xmlns:a16="http://schemas.microsoft.com/office/drawing/2014/main" id="{0A0FB8AA-680F-4A5F-9B33-DBB58E71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4114800"/>
            <a:ext cx="657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>
                <a:solidFill>
                  <a:srgbClr val="FF0000"/>
                </a:solidFill>
              </a:rPr>
              <a:t>Mt</a:t>
            </a:r>
          </a:p>
        </p:txBody>
      </p:sp>
      <p:sp>
        <p:nvSpPr>
          <p:cNvPr id="59438" name="Line 46">
            <a:extLst>
              <a:ext uri="{FF2B5EF4-FFF2-40B4-BE49-F238E27FC236}">
                <a16:creationId xmlns:a16="http://schemas.microsoft.com/office/drawing/2014/main" id="{F9144C16-C289-437B-90F6-CB9B98F29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3538" y="4822825"/>
            <a:ext cx="982662" cy="68263"/>
          </a:xfrm>
          <a:prstGeom prst="line">
            <a:avLst/>
          </a:prstGeom>
          <a:noFill/>
          <a:ln w="1143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325"/>
                            </p:stCondLst>
                            <p:childTnLst>
                              <p:par>
                                <p:cTn id="22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6" grpId="0" animBg="1" autoUpdateAnimBg="0"/>
      <p:bldP spid="59418" grpId="0" autoUpdateAnimBg="0"/>
      <p:bldP spid="59419" grpId="0" autoUpdateAnimBg="0"/>
      <p:bldP spid="594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0BEE83B-9B9A-46AF-97D3-519442CB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fr-FR" altLang="fr-FR" sz="2800"/>
              <a:t>R D M : Cohésion d’un solide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59E6FFF-47D8-4E21-B34E-BAB783BFB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7375"/>
            <a:ext cx="9080500" cy="55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>
                <a:solidFill>
                  <a:srgbClr val="5A6D76"/>
                </a:solidFill>
                <a:cs typeface="Times New Roman" panose="02020603050405020304" pitchFamily="18" charset="0"/>
              </a:rPr>
              <a:t>Modélisation du phénomène de cohésion</a:t>
            </a:r>
          </a:p>
        </p:txBody>
      </p:sp>
      <p:grpSp>
        <p:nvGrpSpPr>
          <p:cNvPr id="60420" name="Group 4">
            <a:extLst>
              <a:ext uri="{FF2B5EF4-FFF2-40B4-BE49-F238E27FC236}">
                <a16:creationId xmlns:a16="http://schemas.microsoft.com/office/drawing/2014/main" id="{BFEEFE4C-4301-4CA3-AB20-8887D8FD476A}"/>
              </a:ext>
            </a:extLst>
          </p:cNvPr>
          <p:cNvGrpSpPr>
            <a:grpSpLocks/>
          </p:cNvGrpSpPr>
          <p:nvPr/>
        </p:nvGrpSpPr>
        <p:grpSpPr bwMode="auto">
          <a:xfrm>
            <a:off x="3957638" y="1350963"/>
            <a:ext cx="4992687" cy="4695825"/>
            <a:chOff x="2493" y="851"/>
            <a:chExt cx="3145" cy="2958"/>
          </a:xfrm>
        </p:grpSpPr>
        <p:sp>
          <p:nvSpPr>
            <p:cNvPr id="60421" name="Rectangle 5">
              <a:extLst>
                <a:ext uri="{FF2B5EF4-FFF2-40B4-BE49-F238E27FC236}">
                  <a16:creationId xmlns:a16="http://schemas.microsoft.com/office/drawing/2014/main" id="{DB98B4A3-FF2A-4CF5-9769-449E3322B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864"/>
              <a:ext cx="3145" cy="2945"/>
            </a:xfrm>
            <a:prstGeom prst="rect">
              <a:avLst/>
            </a:prstGeom>
            <a:pattFill prst="lgGrid">
              <a:fgClr>
                <a:srgbClr val="EAEAEA"/>
              </a:fgClr>
              <a:bgClr>
                <a:schemeClr val="bg1"/>
              </a:bgClr>
            </a:patt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 sz="1800" b="0"/>
            </a:p>
          </p:txBody>
        </p:sp>
        <p:grpSp>
          <p:nvGrpSpPr>
            <p:cNvPr id="60422" name="Group 6">
              <a:extLst>
                <a:ext uri="{FF2B5EF4-FFF2-40B4-BE49-F238E27FC236}">
                  <a16:creationId xmlns:a16="http://schemas.microsoft.com/office/drawing/2014/main" id="{AAB721AE-4D2E-4008-A24F-9F76F0886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9" y="868"/>
              <a:ext cx="1965" cy="122"/>
              <a:chOff x="2016" y="1488"/>
              <a:chExt cx="1320" cy="108"/>
            </a:xfrm>
          </p:grpSpPr>
          <p:pic>
            <p:nvPicPr>
              <p:cNvPr id="60423" name="Picture 7">
                <a:extLst>
                  <a:ext uri="{FF2B5EF4-FFF2-40B4-BE49-F238E27FC236}">
                    <a16:creationId xmlns:a16="http://schemas.microsoft.com/office/drawing/2014/main" id="{88E8D6DD-2F53-4D2B-8AD5-129F60021A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24" name="Picture 8">
                <a:extLst>
                  <a:ext uri="{FF2B5EF4-FFF2-40B4-BE49-F238E27FC236}">
                    <a16:creationId xmlns:a16="http://schemas.microsoft.com/office/drawing/2014/main" id="{FA63C3EF-D78E-4838-8293-DF20FDD34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488"/>
                <a:ext cx="967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425" name="Group 9">
              <a:extLst>
                <a:ext uri="{FF2B5EF4-FFF2-40B4-BE49-F238E27FC236}">
                  <a16:creationId xmlns:a16="http://schemas.microsoft.com/office/drawing/2014/main" id="{280C05EB-819E-45C1-8E0E-C7FBEF53A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685"/>
              <a:ext cx="1302" cy="122"/>
              <a:chOff x="3312" y="3456"/>
              <a:chExt cx="1440" cy="108"/>
            </a:xfrm>
          </p:grpSpPr>
          <p:pic>
            <p:nvPicPr>
              <p:cNvPr id="60426" name="Picture 10">
                <a:extLst>
                  <a:ext uri="{FF2B5EF4-FFF2-40B4-BE49-F238E27FC236}">
                    <a16:creationId xmlns:a16="http://schemas.microsoft.com/office/drawing/2014/main" id="{98C4323A-9340-493A-8A32-F4D0B2D21F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456"/>
                <a:ext cx="360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27" name="Picture 11">
                <a:extLst>
                  <a:ext uri="{FF2B5EF4-FFF2-40B4-BE49-F238E27FC236}">
                    <a16:creationId xmlns:a16="http://schemas.microsoft.com/office/drawing/2014/main" id="{BBCFE171-74ED-43AC-B7D1-857C78B04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8" y="3456"/>
                <a:ext cx="1104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428" name="Text Box 12">
              <a:extLst>
                <a:ext uri="{FF2B5EF4-FFF2-40B4-BE49-F238E27FC236}">
                  <a16:creationId xmlns:a16="http://schemas.microsoft.com/office/drawing/2014/main" id="{1FBF62ED-F07B-4AC8-9F36-E232D144C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851"/>
              <a:ext cx="14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fr-FR" altLang="fr-FR" sz="800">
                  <a:latin typeface="Verdana" panose="020B0604030504040204" pitchFamily="34" charset="0"/>
                </a:rPr>
                <a:t>Détail des composantes de cohésion</a:t>
              </a:r>
            </a:p>
          </p:txBody>
        </p:sp>
        <p:sp>
          <p:nvSpPr>
            <p:cNvPr id="60429" name="Text Box 13">
              <a:extLst>
                <a:ext uri="{FF2B5EF4-FFF2-40B4-BE49-F238E27FC236}">
                  <a16:creationId xmlns:a16="http://schemas.microsoft.com/office/drawing/2014/main" id="{912DB223-C7C1-42A0-BBFF-C75B28662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663"/>
              <a:ext cx="4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081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endParaRPr lang="fr-FR" altLang="fr-FR" sz="800">
                <a:latin typeface="Verdana" panose="020B0604030504040204" pitchFamily="34" charset="0"/>
              </a:endParaRPr>
            </a:p>
          </p:txBody>
        </p:sp>
      </p:grpSp>
      <p:sp>
        <p:nvSpPr>
          <p:cNvPr id="60430" name="Text Box 14">
            <a:extLst>
              <a:ext uri="{FF2B5EF4-FFF2-40B4-BE49-F238E27FC236}">
                <a16:creationId xmlns:a16="http://schemas.microsoft.com/office/drawing/2014/main" id="{1B40F8FA-3915-4618-B0FB-1A9A454D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479925"/>
            <a:ext cx="4572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800" b="0">
                <a:solidFill>
                  <a:srgbClr val="CC0000"/>
                </a:solidFill>
                <a:sym typeface="Wingdings" panose="05000000000000000000" pitchFamily="2" charset="2"/>
              </a:rPr>
              <a:t></a:t>
            </a:r>
            <a:endParaRPr lang="fr-FR" altLang="fr-FR" sz="2800">
              <a:solidFill>
                <a:srgbClr val="CC0000"/>
              </a:solidFill>
            </a:endParaRPr>
          </a:p>
        </p:txBody>
      </p:sp>
      <p:sp>
        <p:nvSpPr>
          <p:cNvPr id="60431" name="Text Box 15">
            <a:extLst>
              <a:ext uri="{FF2B5EF4-FFF2-40B4-BE49-F238E27FC236}">
                <a16:creationId xmlns:a16="http://schemas.microsoft.com/office/drawing/2014/main" id="{A1AF3ABC-F6AC-4FC8-8218-83C82EF1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755775"/>
            <a:ext cx="1592263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ts val="300"/>
              </a:spcBef>
            </a:pPr>
            <a:r>
              <a:rPr lang="fr-FR" altLang="fr-FR" sz="3200" b="0"/>
              <a:t>N	Mt</a:t>
            </a:r>
          </a:p>
          <a:p>
            <a:pPr eaLnBrk="0" hangingPunct="0"/>
            <a:r>
              <a:rPr lang="fr-FR" altLang="fr-FR" sz="3200" b="0"/>
              <a:t>Ty	</a:t>
            </a:r>
            <a:r>
              <a:rPr lang="fr-FR" altLang="fr-FR" sz="3200">
                <a:solidFill>
                  <a:srgbClr val="FF0000"/>
                </a:solidFill>
              </a:rPr>
              <a:t>Mfy</a:t>
            </a:r>
          </a:p>
          <a:p>
            <a:pPr eaLnBrk="0" hangingPunct="0"/>
            <a:r>
              <a:rPr lang="fr-FR" altLang="fr-FR" sz="3200" b="0"/>
              <a:t>Tz</a:t>
            </a:r>
            <a:r>
              <a:rPr lang="fr-FR" altLang="fr-FR" sz="3200"/>
              <a:t>	</a:t>
            </a:r>
            <a:r>
              <a:rPr lang="fr-FR" altLang="fr-FR" sz="3200">
                <a:solidFill>
                  <a:srgbClr val="FF0000"/>
                </a:solidFill>
              </a:rPr>
              <a:t>Mfz</a:t>
            </a:r>
          </a:p>
        </p:txBody>
      </p:sp>
      <p:grpSp>
        <p:nvGrpSpPr>
          <p:cNvPr id="60432" name="Group 16">
            <a:extLst>
              <a:ext uri="{FF2B5EF4-FFF2-40B4-BE49-F238E27FC236}">
                <a16:creationId xmlns:a16="http://schemas.microsoft.com/office/drawing/2014/main" id="{ADD767BA-6F44-4666-B5F3-1D5F57AEE9D5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1828800"/>
            <a:ext cx="4264025" cy="1538288"/>
            <a:chOff x="336" y="2523"/>
            <a:chExt cx="1803" cy="969"/>
          </a:xfrm>
        </p:grpSpPr>
        <p:sp>
          <p:nvSpPr>
            <p:cNvPr id="60433" name="AutoShape 17">
              <a:extLst>
                <a:ext uri="{FF2B5EF4-FFF2-40B4-BE49-F238E27FC236}">
                  <a16:creationId xmlns:a16="http://schemas.microsoft.com/office/drawing/2014/main" id="{BE935234-2A08-4F8D-B686-E410BC75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821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4" name="Text Box 18">
              <a:extLst>
                <a:ext uri="{FF2B5EF4-FFF2-40B4-BE49-F238E27FC236}">
                  <a16:creationId xmlns:a16="http://schemas.microsoft.com/office/drawing/2014/main" id="{03F2FD18-4255-491A-8F0A-649C6C336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908"/>
              <a:ext cx="11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 bIns="0"/>
            <a:lstStyle/>
            <a:p>
              <a:pPr eaLnBrk="0" hangingPunct="0"/>
              <a:r>
                <a:rPr lang="fr-FR" altLang="fr-FR" sz="1200" b="0"/>
                <a:t>=</a:t>
              </a:r>
            </a:p>
          </p:txBody>
        </p:sp>
        <p:sp>
          <p:nvSpPr>
            <p:cNvPr id="60435" name="Text Box 19">
              <a:extLst>
                <a:ext uri="{FF2B5EF4-FFF2-40B4-BE49-F238E27FC236}">
                  <a16:creationId xmlns:a16="http://schemas.microsoft.com/office/drawing/2014/main" id="{528846AE-E089-41EC-8382-AD416914F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" y="2803"/>
              <a:ext cx="487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4000" b="0">
                  <a:latin typeface="French Script MT" panose="03020402040607040605" pitchFamily="66" charset="0"/>
                </a:rPr>
                <a:t>T</a:t>
              </a:r>
              <a:r>
                <a:rPr lang="fr-FR" altLang="fr-FR" sz="2400" baseline="-25000"/>
                <a:t>cohé</a:t>
              </a:r>
              <a:endParaRPr lang="fr-FR" altLang="fr-F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60436" name="AutoShape 20">
              <a:extLst>
                <a:ext uri="{FF2B5EF4-FFF2-40B4-BE49-F238E27FC236}">
                  <a16:creationId xmlns:a16="http://schemas.microsoft.com/office/drawing/2014/main" id="{A8B9BC8D-9DBE-42B8-9E78-7EBA42E1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532"/>
              <a:ext cx="70" cy="912"/>
            </a:xfrm>
            <a:prstGeom prst="leftBrace">
              <a:avLst>
                <a:gd name="adj1" fmla="val 10857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7" name="AutoShape 21">
              <a:extLst>
                <a:ext uri="{FF2B5EF4-FFF2-40B4-BE49-F238E27FC236}">
                  <a16:creationId xmlns:a16="http://schemas.microsoft.com/office/drawing/2014/main" id="{33278C45-3F4F-4F1E-9561-8FE166BB2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2523"/>
              <a:ext cx="70" cy="923"/>
            </a:xfrm>
            <a:prstGeom prst="rightBrace">
              <a:avLst>
                <a:gd name="adj1" fmla="val 109881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8" name="Text Box 22">
              <a:extLst>
                <a:ext uri="{FF2B5EF4-FFF2-40B4-BE49-F238E27FC236}">
                  <a16:creationId xmlns:a16="http://schemas.microsoft.com/office/drawing/2014/main" id="{A537E629-2071-4DD1-A5B3-C82FF4153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76"/>
              <a:ext cx="13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60439" name="Text Box 23">
              <a:extLst>
                <a:ext uri="{FF2B5EF4-FFF2-40B4-BE49-F238E27FC236}">
                  <a16:creationId xmlns:a16="http://schemas.microsoft.com/office/drawing/2014/main" id="{56B32D13-7BA0-4E99-8053-0B75A23E2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381"/>
              <a:ext cx="71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eaLnBrk="0" hangingPunct="0"/>
              <a:r>
                <a:rPr lang="fr-FR" altLang="fr-FR" sz="1200" b="0"/>
                <a:t>R</a:t>
              </a:r>
            </a:p>
          </p:txBody>
        </p:sp>
        <p:sp>
          <p:nvSpPr>
            <p:cNvPr id="60440" name="Rectangle 24">
              <a:extLst>
                <a:ext uri="{FF2B5EF4-FFF2-40B4-BE49-F238E27FC236}">
                  <a16:creationId xmlns:a16="http://schemas.microsoft.com/office/drawing/2014/main" id="{80A02B07-C04A-421F-AE20-7E0BAC271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683"/>
              <a:ext cx="10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41" name="AutoShape 25">
              <a:extLst>
                <a:ext uri="{FF2B5EF4-FFF2-40B4-BE49-F238E27FC236}">
                  <a16:creationId xmlns:a16="http://schemas.microsoft.com/office/drawing/2014/main" id="{CDA467D8-306A-4410-9CD4-06CB497B93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" y="2814"/>
              <a:ext cx="69" cy="354"/>
            </a:xfrm>
            <a:prstGeom prst="rightBrace">
              <a:avLst>
                <a:gd name="adj1" fmla="val 4275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0442" name="Text Box 26">
            <a:extLst>
              <a:ext uri="{FF2B5EF4-FFF2-40B4-BE49-F238E27FC236}">
                <a16:creationId xmlns:a16="http://schemas.microsoft.com/office/drawing/2014/main" id="{B97879DC-D734-44C4-B4C9-8B9B8F199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49363"/>
            <a:ext cx="37338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3200">
                <a:cs typeface="Times New Roman" panose="02020603050405020304" pitchFamily="18" charset="0"/>
              </a:rPr>
              <a:t>Mfy, Mfz </a:t>
            </a:r>
            <a:r>
              <a:rPr lang="fr-FR" altLang="fr-FR" sz="2000">
                <a:cs typeface="Times New Roman" panose="02020603050405020304" pitchFamily="18" charset="0"/>
              </a:rPr>
              <a:t>=</a:t>
            </a:r>
          </a:p>
          <a:p>
            <a:pPr algn="just"/>
            <a:r>
              <a:rPr lang="fr-FR" altLang="fr-FR" sz="2000"/>
              <a:t>Composantes tangentielles de moment = </a:t>
            </a:r>
            <a:r>
              <a:rPr lang="fr-FR" altLang="fr-FR" sz="2000" b="0"/>
              <a:t>sur un axe appartenant à la section de coupure fictive </a:t>
            </a:r>
          </a:p>
        </p:txBody>
      </p:sp>
      <p:sp>
        <p:nvSpPr>
          <p:cNvPr id="60443" name="Text Box 27">
            <a:extLst>
              <a:ext uri="{FF2B5EF4-FFF2-40B4-BE49-F238E27FC236}">
                <a16:creationId xmlns:a16="http://schemas.microsoft.com/office/drawing/2014/main" id="{CFC3C7EA-2936-4C51-926D-9E0A1604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5135563"/>
            <a:ext cx="3497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>
                <a:solidFill>
                  <a:srgbClr val="FF0000"/>
                </a:solidFill>
              </a:rPr>
              <a:t>Flexion</a:t>
            </a:r>
          </a:p>
        </p:txBody>
      </p:sp>
      <p:grpSp>
        <p:nvGrpSpPr>
          <p:cNvPr id="60444" name="Group 28">
            <a:extLst>
              <a:ext uri="{FF2B5EF4-FFF2-40B4-BE49-F238E27FC236}">
                <a16:creationId xmlns:a16="http://schemas.microsoft.com/office/drawing/2014/main" id="{213B7155-291F-4038-B4C4-0CE63A2B774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590925"/>
            <a:ext cx="3689350" cy="1971675"/>
            <a:chOff x="2928" y="2262"/>
            <a:chExt cx="2324" cy="1242"/>
          </a:xfrm>
        </p:grpSpPr>
        <p:pic>
          <p:nvPicPr>
            <p:cNvPr id="60445" name="Picture 29">
              <a:extLst>
                <a:ext uri="{FF2B5EF4-FFF2-40B4-BE49-F238E27FC236}">
                  <a16:creationId xmlns:a16="http://schemas.microsoft.com/office/drawing/2014/main" id="{597F62ED-A959-4BA3-820F-E1613DCA7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20"/>
            <a:stretch>
              <a:fillRect/>
            </a:stretch>
          </p:blipFill>
          <p:spPr bwMode="auto">
            <a:xfrm>
              <a:off x="2928" y="2659"/>
              <a:ext cx="1357" cy="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46" name="Text Box 30">
              <a:extLst>
                <a:ext uri="{FF2B5EF4-FFF2-40B4-BE49-F238E27FC236}">
                  <a16:creationId xmlns:a16="http://schemas.microsoft.com/office/drawing/2014/main" id="{AD9BADB1-556B-402F-AB9E-6001BB2C2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" y="226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y</a:t>
              </a:r>
            </a:p>
          </p:txBody>
        </p:sp>
        <p:sp>
          <p:nvSpPr>
            <p:cNvPr id="60447" name="Oval 31">
              <a:extLst>
                <a:ext uri="{FF2B5EF4-FFF2-40B4-BE49-F238E27FC236}">
                  <a16:creationId xmlns:a16="http://schemas.microsoft.com/office/drawing/2014/main" id="{9B3EC4F5-FAD5-478B-8091-764C3F4F7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281"/>
              <a:ext cx="225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/>
                <a:t>G</a:t>
              </a:r>
            </a:p>
          </p:txBody>
        </p:sp>
        <p:sp>
          <p:nvSpPr>
            <p:cNvPr id="60448" name="Text Box 32">
              <a:extLst>
                <a:ext uri="{FF2B5EF4-FFF2-40B4-BE49-F238E27FC236}">
                  <a16:creationId xmlns:a16="http://schemas.microsoft.com/office/drawing/2014/main" id="{23E4D064-1AC5-4DB7-AAD6-145D6C1EF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" y="2821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x</a:t>
              </a:r>
            </a:p>
          </p:txBody>
        </p:sp>
        <p:sp>
          <p:nvSpPr>
            <p:cNvPr id="60449" name="Line 33">
              <a:extLst>
                <a:ext uri="{FF2B5EF4-FFF2-40B4-BE49-F238E27FC236}">
                  <a16:creationId xmlns:a16="http://schemas.microsoft.com/office/drawing/2014/main" id="{056754BC-E30F-44D9-8B96-A7A4D3C02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5" y="2415"/>
              <a:ext cx="0" cy="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50" name="Line 34">
              <a:extLst>
                <a:ext uri="{FF2B5EF4-FFF2-40B4-BE49-F238E27FC236}">
                  <a16:creationId xmlns:a16="http://schemas.microsoft.com/office/drawing/2014/main" id="{DBB155E8-AAC6-40F0-8D3A-8C9BC6BC3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3040"/>
              <a:ext cx="930" cy="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51" name="Text Box 35">
              <a:extLst>
                <a:ext uri="{FF2B5EF4-FFF2-40B4-BE49-F238E27FC236}">
                  <a16:creationId xmlns:a16="http://schemas.microsoft.com/office/drawing/2014/main" id="{CFDDCC2A-B3C7-4CBF-B035-0AE33EE9D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3292"/>
              <a:ext cx="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746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b="0"/>
                <a:t>z</a:t>
              </a:r>
            </a:p>
          </p:txBody>
        </p:sp>
        <p:sp>
          <p:nvSpPr>
            <p:cNvPr id="60452" name="Line 36">
              <a:extLst>
                <a:ext uri="{FF2B5EF4-FFF2-40B4-BE49-F238E27FC236}">
                  <a16:creationId xmlns:a16="http://schemas.microsoft.com/office/drawing/2014/main" id="{90AB8F80-9C0E-4B72-91C7-76A2F3D8F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" y="3033"/>
              <a:ext cx="849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53" name="Line 37">
              <a:extLst>
                <a:ext uri="{FF2B5EF4-FFF2-40B4-BE49-F238E27FC236}">
                  <a16:creationId xmlns:a16="http://schemas.microsoft.com/office/drawing/2014/main" id="{0E81946B-16E6-4D2E-B23C-F9BF2A781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7" y="2851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60454" name="Line 38">
              <a:extLst>
                <a:ext uri="{FF2B5EF4-FFF2-40B4-BE49-F238E27FC236}">
                  <a16:creationId xmlns:a16="http://schemas.microsoft.com/office/drawing/2014/main" id="{0DE6CE9D-7D35-4670-9A1B-B55457065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1" y="2303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  <p:sp>
          <p:nvSpPr>
            <p:cNvPr id="60455" name="Line 39">
              <a:extLst>
                <a:ext uri="{FF2B5EF4-FFF2-40B4-BE49-F238E27FC236}">
                  <a16:creationId xmlns:a16="http://schemas.microsoft.com/office/drawing/2014/main" id="{7E53D7E5-C636-4804-BEEE-DA9DE8F98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9" y="3327"/>
              <a:ext cx="1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endParaRPr lang="fr-FR"/>
            </a:p>
          </p:txBody>
        </p:sp>
      </p:grpSp>
      <p:sp>
        <p:nvSpPr>
          <p:cNvPr id="60456" name="Oval 40">
            <a:extLst>
              <a:ext uri="{FF2B5EF4-FFF2-40B4-BE49-F238E27FC236}">
                <a16:creationId xmlns:a16="http://schemas.microsoft.com/office/drawing/2014/main" id="{C216D235-E014-44EC-BD93-D2A1807F3A99}"/>
              </a:ext>
            </a:extLst>
          </p:cNvPr>
          <p:cNvSpPr>
            <a:spLocks noChangeArrowheads="1"/>
          </p:cNvSpPr>
          <p:nvPr/>
        </p:nvSpPr>
        <p:spPr bwMode="auto">
          <a:xfrm rot="254770">
            <a:off x="6623050" y="4394200"/>
            <a:ext cx="177800" cy="796925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fr-FR"/>
          </a:p>
        </p:txBody>
      </p:sp>
      <p:sp>
        <p:nvSpPr>
          <p:cNvPr id="60457" name="Text Box 41">
            <a:extLst>
              <a:ext uri="{FF2B5EF4-FFF2-40B4-BE49-F238E27FC236}">
                <a16:creationId xmlns:a16="http://schemas.microsoft.com/office/drawing/2014/main" id="{721F3BDC-3745-4B1F-BD24-F2575765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60725"/>
            <a:ext cx="373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1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>
                <a:cs typeface="Times New Roman" panose="02020603050405020304" pitchFamily="18" charset="0"/>
              </a:rPr>
              <a:t>Sollicitation correspondante</a:t>
            </a:r>
          </a:p>
        </p:txBody>
      </p:sp>
      <p:sp>
        <p:nvSpPr>
          <p:cNvPr id="60458" name="Rectangle 42">
            <a:extLst>
              <a:ext uri="{FF2B5EF4-FFF2-40B4-BE49-F238E27FC236}">
                <a16:creationId xmlns:a16="http://schemas.microsoft.com/office/drawing/2014/main" id="{B2925736-0D0F-45DB-AF71-D6988803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0" y="4114800"/>
            <a:ext cx="88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>
                <a:solidFill>
                  <a:srgbClr val="FF0000"/>
                </a:solidFill>
              </a:rPr>
              <a:t>Mfy</a:t>
            </a:r>
          </a:p>
        </p:txBody>
      </p:sp>
      <p:sp>
        <p:nvSpPr>
          <p:cNvPr id="60459" name="Line 43">
            <a:extLst>
              <a:ext uri="{FF2B5EF4-FFF2-40B4-BE49-F238E27FC236}">
                <a16:creationId xmlns:a16="http://schemas.microsoft.com/office/drawing/2014/main" id="{558418D5-EF33-424D-AA82-5D5B01C88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4175" y="4067175"/>
            <a:ext cx="0" cy="757238"/>
          </a:xfrm>
          <a:prstGeom prst="line">
            <a:avLst/>
          </a:prstGeom>
          <a:noFill/>
          <a:ln w="1143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60" name="Line 44">
            <a:extLst>
              <a:ext uri="{FF2B5EF4-FFF2-40B4-BE49-F238E27FC236}">
                <a16:creationId xmlns:a16="http://schemas.microsoft.com/office/drawing/2014/main" id="{B167B6B0-0C3C-40ED-B959-E1928C4421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813300"/>
            <a:ext cx="847725" cy="341313"/>
          </a:xfrm>
          <a:prstGeom prst="line">
            <a:avLst/>
          </a:prstGeom>
          <a:noFill/>
          <a:ln w="1143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61" name="Rectangle 45">
            <a:extLst>
              <a:ext uri="{FF2B5EF4-FFF2-40B4-BE49-F238E27FC236}">
                <a16:creationId xmlns:a16="http://schemas.microsoft.com/office/drawing/2014/main" id="{85AF91C1-C0D3-47BA-8097-4A4AD7E2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11763"/>
            <a:ext cx="860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>
                <a:solidFill>
                  <a:srgbClr val="FF0000"/>
                </a:solidFill>
              </a:rPr>
              <a:t>Mfz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4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 animBg="1" autoUpdateAnimBg="0"/>
      <p:bldP spid="60442" grpId="0" autoUpdateAnimBg="0"/>
      <p:bldP spid="60443" grpId="0" autoUpdateAnimBg="0"/>
      <p:bldP spid="60458" grpId="0" autoUpdateAnimBg="0"/>
      <p:bldP spid="60461" grpId="0" autoUpdateAnimBg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5016</TotalTime>
  <Words>1680</Words>
  <Application>Microsoft Office PowerPoint</Application>
  <PresentationFormat>Affichage à l'écran (4:3)</PresentationFormat>
  <Paragraphs>497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French Script MT</vt:lpstr>
      <vt:lpstr>Impact</vt:lpstr>
      <vt:lpstr>Monotype Sorts</vt:lpstr>
      <vt:lpstr>Times New Roman</vt:lpstr>
      <vt:lpstr>Verdana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Caractéristique d’une liaison</dc:title>
  <dc:creator>Setf</dc:creator>
  <cp:lastModifiedBy>Manon arnoux</cp:lastModifiedBy>
  <cp:revision>1271</cp:revision>
  <dcterms:created xsi:type="dcterms:W3CDTF">2004-02-01T16:09:29Z</dcterms:created>
  <dcterms:modified xsi:type="dcterms:W3CDTF">2020-03-22T11:25:03Z</dcterms:modified>
</cp:coreProperties>
</file>